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0691813" cy="7559675"/>
  <p:notesSz cx="7559675" cy="10691813"/>
  <p:embeddedFontLst>
    <p:embeddedFont>
      <p:font typeface="Bitter" pitchFamily="2" charset="77"/>
      <p:regular r:id="rId17"/>
      <p:bold r:id="rId18"/>
      <p:italic r:id="rId19"/>
      <p:boldItalic r:id="rId20"/>
    </p:embeddedFont>
    <p:embeddedFont>
      <p:font typeface="Bitter Light" pitchFamily="2" charset="77"/>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IBM Plex Mono" panose="020B0509050203000203" pitchFamily="49" charset="77"/>
      <p:regular r:id="rId29"/>
      <p:bold r:id="rId30"/>
      <p:italic r:id="rId31"/>
      <p:boldItalic r:id="rId32"/>
    </p:embeddedFont>
    <p:embeddedFont>
      <p:font typeface="IBM Plex Mono Medium" panose="020B0509050203000203" pitchFamily="49" charset="77"/>
      <p:regular r:id="rId33"/>
      <p:bold r:id="rId34"/>
      <p:italic r:id="rId35"/>
      <p:boldItalic r:id="rId36"/>
    </p:embeddedFont>
    <p:embeddedFont>
      <p:font typeface="IBM Plex Sans" panose="020B0503050203000203" pitchFamily="34" charset="0"/>
      <p:regular r:id="rId37"/>
      <p:bold r:id="rId38"/>
      <p:italic r:id="rId39"/>
      <p:boldItalic r:id="rId40"/>
    </p:embeddedFont>
    <p:embeddedFont>
      <p:font typeface="IBM Plex Sans Cond Medm" panose="020B0506050203000203" pitchFamily="34" charset="77"/>
      <p:regular r:id="rId41"/>
      <p:italic r:id="rId42"/>
    </p:embeddedFont>
    <p:embeddedFont>
      <p:font typeface="IBM Plex Sans Condensed" panose="020B0506050203000203" pitchFamily="34" charset="77"/>
      <p:regular r:id="rId43"/>
      <p:bold r:id="rId44"/>
      <p:italic r:id="rId45"/>
      <p:boldItalic r:id="rId46"/>
    </p:embeddedFont>
    <p:embeddedFont>
      <p:font typeface="IBM Plex Sans Light" panose="020B0403050203000203" pitchFamily="34" charset="0"/>
      <p:regular r:id="rId47"/>
      <p:bold r:id="rId48"/>
      <p:italic r:id="rId49"/>
      <p:boldItalic r:id="rId50"/>
    </p:embeddedFont>
    <p:embeddedFont>
      <p:font typeface="IBM Plex Sans Medium" panose="020B0503050203000203" pitchFamily="34" charset="0"/>
      <p:regular r:id="rId51"/>
      <p:bold r:id="rId52"/>
      <p:italic r:id="rId53"/>
      <p:boldItalic r:id="rId54"/>
    </p:embeddedFont>
    <p:embeddedFont>
      <p:font typeface="IBM Plex Sans SemiBold" panose="020B0503050203000203"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iIhmq2eHfMOz452J7YA7N+wJwd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9AC77F-4C58-4CE1-9B3C-BF450C95544E}">
  <a:tblStyle styleId="{B99AC77F-4C58-4CE1-9B3C-BF450C95544E}" styleName="Table_0">
    <a:wholeTbl>
      <a:tcTxStyle b="off" i="off">
        <a:font>
          <a:latin typeface="Arial"/>
          <a:ea typeface="Arial"/>
          <a:cs typeface="Arial"/>
        </a:font>
        <a:srgbClr val="000000"/>
      </a:tcTxStyle>
      <a:tcStyle>
        <a:tcBdr>
          <a:left>
            <a:ln w="12700" cap="flat" cmpd="sng">
              <a:solidFill>
                <a:srgbClr val="9E9E9E"/>
              </a:solidFill>
              <a:prstDash val="solid"/>
              <a:round/>
              <a:headEnd type="none" w="sm" len="sm"/>
              <a:tailEnd type="none" w="sm" len="sm"/>
            </a:ln>
          </a:left>
          <a:right>
            <a:ln w="12700" cap="flat" cmpd="sng">
              <a:solidFill>
                <a:srgbClr val="9E9E9E"/>
              </a:solidFill>
              <a:prstDash val="solid"/>
              <a:round/>
              <a:headEnd type="none" w="sm" len="sm"/>
              <a:tailEnd type="none" w="sm" len="sm"/>
            </a:ln>
          </a:right>
          <a:top>
            <a:ln w="12700" cap="flat" cmpd="sng">
              <a:solidFill>
                <a:srgbClr val="9E9E9E"/>
              </a:solidFill>
              <a:prstDash val="solid"/>
              <a:round/>
              <a:headEnd type="none" w="sm" len="sm"/>
              <a:tailEnd type="none" w="sm" len="sm"/>
            </a:ln>
          </a:top>
          <a:bottom>
            <a:ln w="12700" cap="flat" cmpd="sng">
              <a:solidFill>
                <a:srgbClr val="9E9E9E"/>
              </a:solidFill>
              <a:prstDash val="solid"/>
              <a:round/>
              <a:headEnd type="none" w="sm" len="sm"/>
              <a:tailEnd type="none" w="sm" len="sm"/>
            </a:ln>
          </a:bottom>
          <a:insideH>
            <a:ln w="12700" cap="flat" cmpd="sng">
              <a:solidFill>
                <a:srgbClr val="9E9E9E"/>
              </a:solidFill>
              <a:prstDash val="solid"/>
              <a:round/>
              <a:headEnd type="none" w="sm" len="sm"/>
              <a:tailEnd type="none" w="sm" len="sm"/>
            </a:ln>
          </a:insideH>
          <a:insideV>
            <a:ln w="12700"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52D2177-BBE7-482C-8CB1-9A85F1594A2D}"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0" d="100"/>
          <a:sy n="110" d="100"/>
        </p:scale>
        <p:origin x="1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font" Target="fonts/font31.fntdata"/><Relationship Id="rId50" Type="http://schemas.openxmlformats.org/officeDocument/2006/relationships/font" Target="fonts/font34.fntdata"/><Relationship Id="rId55" Type="http://schemas.openxmlformats.org/officeDocument/2006/relationships/font" Target="fonts/font39.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3" Type="http://schemas.openxmlformats.org/officeDocument/2006/relationships/font" Target="fonts/font37.fntdata"/><Relationship Id="rId58" Type="http://schemas.openxmlformats.org/officeDocument/2006/relationships/font" Target="fonts/font42.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font" Target="fonts/font3.fntdata"/><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font" Target="fonts/font32.fntdata"/><Relationship Id="rId56" Type="http://schemas.openxmlformats.org/officeDocument/2006/relationships/font" Target="fonts/font40.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font" Target="fonts/font30.fntdata"/><Relationship Id="rId20" Type="http://schemas.openxmlformats.org/officeDocument/2006/relationships/font" Target="fonts/font4.fntdata"/><Relationship Id="rId41" Type="http://schemas.openxmlformats.org/officeDocument/2006/relationships/font" Target="fonts/font25.fntdata"/><Relationship Id="rId54" Type="http://schemas.openxmlformats.org/officeDocument/2006/relationships/font" Target="fonts/font3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font" Target="fonts/font33.fntdata"/><Relationship Id="rId57" Type="http://schemas.openxmlformats.org/officeDocument/2006/relationships/font" Target="fonts/font41.fntdata"/><Relationship Id="rId10" Type="http://schemas.openxmlformats.org/officeDocument/2006/relationships/slide" Target="slides/slide9.xml"/><Relationship Id="rId31" Type="http://schemas.openxmlformats.org/officeDocument/2006/relationships/font" Target="fonts/font15.fntdata"/><Relationship Id="rId44" Type="http://schemas.openxmlformats.org/officeDocument/2006/relationships/font" Target="fonts/font28.fntdata"/><Relationship Id="rId52" Type="http://schemas.openxmlformats.org/officeDocument/2006/relationships/font" Target="fonts/font36.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90957" y="685800"/>
            <a:ext cx="4476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 name="Google Shape;37;p1: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0: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rgbClr val="30206B"/>
                </a:solidFill>
                <a:latin typeface="IBM Plex Sans"/>
                <a:ea typeface="IBM Plex Sans"/>
                <a:cs typeface="IBM Plex Sans"/>
                <a:sym typeface="IBM Plex Sans"/>
              </a:rPr>
              <a:t>Insert your company values in the second row. If your company has these values defined, copy them from the company website. If not, use the input gained from the previous slide.</a:t>
            </a:r>
            <a:endParaRPr sz="1200">
              <a:solidFill>
                <a:srgbClr val="30206B"/>
              </a:solidFill>
              <a:latin typeface="IBM Plex Sans"/>
              <a:ea typeface="IBM Plex Sans"/>
              <a:cs typeface="IBM Plex Sans"/>
              <a:sym typeface="IBM Plex Sans"/>
            </a:endParaRPr>
          </a:p>
          <a:p>
            <a:pPr marL="0" lvl="0" indent="0" algn="l" rtl="0">
              <a:lnSpc>
                <a:spcPct val="100000"/>
              </a:lnSpc>
              <a:spcBef>
                <a:spcPts val="0"/>
              </a:spcBef>
              <a:spcAft>
                <a:spcPts val="0"/>
              </a:spcAft>
              <a:buSzPts val="1100"/>
              <a:buNone/>
            </a:pPr>
            <a:endParaRPr sz="1200">
              <a:solidFill>
                <a:srgbClr val="30206B"/>
              </a:solidFill>
              <a:latin typeface="IBM Plex Sans"/>
              <a:ea typeface="IBM Plex Sans"/>
              <a:cs typeface="IBM Plex Sans"/>
              <a:sym typeface="IBM Plex Sans"/>
            </a:endParaRPr>
          </a:p>
          <a:p>
            <a:pPr marL="0" lvl="0" indent="0" algn="l" rtl="0">
              <a:lnSpc>
                <a:spcPct val="100000"/>
              </a:lnSpc>
              <a:spcBef>
                <a:spcPts val="0"/>
              </a:spcBef>
              <a:spcAft>
                <a:spcPts val="0"/>
              </a:spcAft>
              <a:buSzPts val="1100"/>
              <a:buNone/>
            </a:pPr>
            <a:r>
              <a:rPr lang="en" sz="1200">
                <a:solidFill>
                  <a:srgbClr val="30206B"/>
                </a:solidFill>
                <a:latin typeface="IBM Plex Sans"/>
                <a:ea typeface="IBM Plex Sans"/>
                <a:cs typeface="IBM Plex Sans"/>
                <a:sym typeface="IBM Plex Sans"/>
              </a:rPr>
              <a:t>Reflect on these values by answering the above questions.</a:t>
            </a:r>
            <a:endParaRPr sz="1200">
              <a:solidFill>
                <a:srgbClr val="30206B"/>
              </a:solidFill>
              <a:latin typeface="IBM Plex Sans"/>
              <a:ea typeface="IBM Plex Sans"/>
              <a:cs typeface="IBM Plex Sans"/>
              <a:sym typeface="IBM Plex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30206B"/>
                </a:solidFill>
                <a:latin typeface="IBM Plex Sans"/>
                <a:ea typeface="IBM Plex Sans"/>
                <a:cs typeface="IBM Plex Sans"/>
                <a:sym typeface="IBM Plex Sans"/>
              </a:rPr>
              <a:t>Your group has now identified their personal and company values. Select the </a:t>
            </a:r>
            <a:r>
              <a:rPr lang="en" sz="1200" b="1">
                <a:solidFill>
                  <a:srgbClr val="30206B"/>
                </a:solidFill>
                <a:latin typeface="IBM Plex Sans"/>
                <a:ea typeface="IBM Plex Sans"/>
                <a:cs typeface="IBM Plex Sans"/>
                <a:sym typeface="IBM Plex Sans"/>
              </a:rPr>
              <a:t>top three values</a:t>
            </a:r>
            <a:r>
              <a:rPr lang="en" sz="1200">
                <a:solidFill>
                  <a:srgbClr val="30206B"/>
                </a:solidFill>
                <a:latin typeface="IBM Plex Sans"/>
                <a:ea typeface="IBM Plex Sans"/>
                <a:cs typeface="IBM Plex Sans"/>
                <a:sym typeface="IBM Plex Sans"/>
              </a:rPr>
              <a:t> that you think should make up the final values set. Add these to the table on the next page so that you can have clear expectations and hold each other accountable. You’ll need to specify explicitly which behaviors demonstrate these values well and poorly.</a:t>
            </a: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SzPts val="1100"/>
              <a:buNone/>
            </a:pP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SzPts val="1100"/>
              <a:buNone/>
            </a:pPr>
            <a:r>
              <a:rPr lang="en" sz="1200">
                <a:solidFill>
                  <a:srgbClr val="30206B"/>
                </a:solidFill>
                <a:latin typeface="IBM Plex Sans"/>
                <a:ea typeface="IBM Plex Sans"/>
                <a:cs typeface="IBM Plex Sans"/>
                <a:sym typeface="IBM Plex Sans"/>
              </a:rPr>
              <a:t>Your next step is to define the behaviors that would demonstrate your values in your everyday work life. </a:t>
            </a: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SzPts val="1100"/>
              <a:buNone/>
            </a:pP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SzPts val="1100"/>
              <a:buNone/>
            </a:pPr>
            <a:r>
              <a:rPr lang="en" sz="1200">
                <a:solidFill>
                  <a:srgbClr val="30206B"/>
                </a:solidFill>
                <a:latin typeface="IBM Plex Sans"/>
                <a:ea typeface="IBM Plex Sans"/>
                <a:cs typeface="IBM Plex Sans"/>
                <a:sym typeface="IBM Plex Sans"/>
              </a:rPr>
              <a:t>If you have different behaviors for leaders and managers, add these as well. If not, add the comment “same.”</a:t>
            </a: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SzPts val="1100"/>
              <a:buNone/>
            </a:pP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Clr>
                <a:schemeClr val="dk1"/>
              </a:buClr>
              <a:buSzPts val="1100"/>
              <a:buFont typeface="Arial"/>
              <a:buNone/>
            </a:pPr>
            <a:r>
              <a:rPr lang="en" sz="1200">
                <a:solidFill>
                  <a:srgbClr val="30206B"/>
                </a:solidFill>
                <a:latin typeface="IBM Plex Sans"/>
                <a:ea typeface="IBM Plex Sans"/>
                <a:cs typeface="IBM Plex Sans"/>
                <a:sym typeface="IBM Plex Sans"/>
              </a:rPr>
              <a:t>Share this example with the team and answer any questions they might have.</a:t>
            </a:r>
            <a:endParaRPr sz="1200">
              <a:solidFill>
                <a:srgbClr val="30206B"/>
              </a:solidFill>
              <a:latin typeface="IBM Plex Sans"/>
              <a:ea typeface="IBM Plex Sans"/>
              <a:cs typeface="IBM Plex Sans"/>
              <a:sym typeface="IBM Plex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rgbClr val="30206B"/>
                </a:solidFill>
                <a:latin typeface="IBM Plex Sans"/>
                <a:ea typeface="IBM Plex Sans"/>
                <a:cs typeface="IBM Plex Sans"/>
                <a:sym typeface="IBM Plex Sans"/>
              </a:rPr>
              <a:t>Use this template to map the behaviors and how those behaviors are demonstrated by different roles in your organization.</a:t>
            </a:r>
            <a:endParaRPr sz="1200">
              <a:solidFill>
                <a:srgbClr val="30206B"/>
              </a:solidFill>
              <a:latin typeface="IBM Plex Sans"/>
              <a:ea typeface="IBM Plex Sans"/>
              <a:cs typeface="IBM Plex Sans"/>
              <a:sym typeface="IBM Plex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30206B"/>
                </a:solidFill>
                <a:latin typeface="IBM Plex Sans"/>
                <a:ea typeface="IBM Plex Sans"/>
                <a:cs typeface="IBM Plex Sans"/>
                <a:sym typeface="IBM Plex Sans"/>
              </a:rPr>
              <a:t>Next, discuss how you can integrate your values and behaviors into your daily work and how you can hold each other accountable to live them. Come up with ideas for how to creatively launch these in the company.</a:t>
            </a:r>
            <a:endParaRPr/>
          </a:p>
          <a:p>
            <a:pPr marL="0" lvl="0" indent="0" algn="l" rtl="0">
              <a:lnSpc>
                <a:spcPct val="115000"/>
              </a:lnSpc>
              <a:spcBef>
                <a:spcPts val="0"/>
              </a:spcBef>
              <a:spcAft>
                <a:spcPts val="0"/>
              </a:spcAft>
              <a:buClr>
                <a:schemeClr val="dk1"/>
              </a:buClr>
              <a:buSzPts val="1100"/>
              <a:buFont typeface="Arial"/>
              <a:buNone/>
            </a:pPr>
            <a:endParaRPr sz="1200">
              <a:solidFill>
                <a:srgbClr val="30206B"/>
              </a:solidFill>
              <a:latin typeface="IBM Plex Sans"/>
              <a:ea typeface="IBM Plex Sans"/>
              <a:cs typeface="IBM Plex Sans"/>
              <a:sym typeface="IBM Plex Sans"/>
            </a:endParaRPr>
          </a:p>
          <a:p>
            <a:pPr marL="0" lvl="0" indent="0" algn="l" rtl="0">
              <a:lnSpc>
                <a:spcPct val="125000"/>
              </a:lnSpc>
              <a:spcBef>
                <a:spcPts val="1100"/>
              </a:spcBef>
              <a:spcAft>
                <a:spcPts val="0"/>
              </a:spcAft>
              <a:buClr>
                <a:schemeClr val="dk1"/>
              </a:buClr>
              <a:buSzPts val="1100"/>
              <a:buFont typeface="Arial"/>
              <a:buNone/>
            </a:pPr>
            <a:r>
              <a:rPr lang="en" sz="1200" b="1">
                <a:solidFill>
                  <a:srgbClr val="30206B"/>
                </a:solidFill>
                <a:latin typeface="IBM Plex Sans"/>
                <a:ea typeface="IBM Plex Sans"/>
                <a:cs typeface="IBM Plex Sans"/>
                <a:sym typeface="IBM Plex Sans"/>
              </a:rPr>
              <a:t>For example:</a:t>
            </a:r>
            <a:endParaRPr sz="1200" b="1">
              <a:solidFill>
                <a:srgbClr val="30206B"/>
              </a:solidFill>
              <a:latin typeface="IBM Plex Sans"/>
              <a:ea typeface="IBM Plex Sans"/>
              <a:cs typeface="IBM Plex Sans"/>
              <a:sym typeface="IBM Plex Sans"/>
            </a:endParaRPr>
          </a:p>
          <a:p>
            <a:pPr marL="457200" lvl="0" indent="-304800" algn="l" rtl="0">
              <a:lnSpc>
                <a:spcPct val="125000"/>
              </a:lnSpc>
              <a:spcBef>
                <a:spcPts val="1100"/>
              </a:spcBef>
              <a:spcAft>
                <a:spcPts val="0"/>
              </a:spcAft>
              <a:buClr>
                <a:srgbClr val="1EBBF0"/>
              </a:buClr>
              <a:buSzPts val="1200"/>
              <a:buFont typeface="IBM Plex Sans"/>
              <a:buChar char="●"/>
            </a:pPr>
            <a:r>
              <a:rPr lang="en" sz="1200" b="1">
                <a:solidFill>
                  <a:srgbClr val="30206B"/>
                </a:solidFill>
                <a:latin typeface="IBM Plex Sans"/>
                <a:ea typeface="IBM Plex Sans"/>
                <a:cs typeface="IBM Plex Sans"/>
                <a:sym typeface="IBM Plex Sans"/>
              </a:rPr>
              <a:t>Integrate values into daily work</a:t>
            </a:r>
            <a:br>
              <a:rPr lang="en" sz="1200" b="1">
                <a:solidFill>
                  <a:srgbClr val="30206B"/>
                </a:solidFill>
                <a:latin typeface="IBM Plex Sans"/>
                <a:ea typeface="IBM Plex Sans"/>
                <a:cs typeface="IBM Plex Sans"/>
                <a:sym typeface="IBM Plex Sans"/>
              </a:rPr>
            </a:br>
            <a:r>
              <a:rPr lang="en" sz="1200" i="1">
                <a:solidFill>
                  <a:srgbClr val="30206B"/>
                </a:solidFill>
                <a:latin typeface="IBM Plex Sans"/>
                <a:ea typeface="IBM Plex Sans"/>
                <a:cs typeface="IBM Plex Sans"/>
                <a:sym typeface="IBM Plex Sans"/>
              </a:rPr>
              <a:t>Add values to our project kickoff.</a:t>
            </a:r>
            <a:br>
              <a:rPr lang="en" sz="1200" i="1">
                <a:solidFill>
                  <a:srgbClr val="30206B"/>
                </a:solidFill>
                <a:latin typeface="IBM Plex Sans"/>
                <a:ea typeface="IBM Plex Sans"/>
                <a:cs typeface="IBM Plex Sans"/>
                <a:sym typeface="IBM Plex Sans"/>
              </a:rPr>
            </a:br>
            <a:endParaRPr sz="1200" i="1">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rgbClr val="1EBBF0"/>
              </a:buClr>
              <a:buSzPts val="1200"/>
              <a:buFont typeface="IBM Plex Sans"/>
              <a:buChar char="●"/>
            </a:pPr>
            <a:r>
              <a:rPr lang="en" sz="1200" b="1">
                <a:solidFill>
                  <a:srgbClr val="30206B"/>
                </a:solidFill>
                <a:latin typeface="IBM Plex Sans"/>
                <a:ea typeface="IBM Plex Sans"/>
                <a:cs typeface="IBM Plex Sans"/>
                <a:sym typeface="IBM Plex Sans"/>
              </a:rPr>
              <a:t>Keep each other accountable</a:t>
            </a:r>
            <a:br>
              <a:rPr lang="en" sz="1200" b="1">
                <a:solidFill>
                  <a:srgbClr val="30206B"/>
                </a:solidFill>
                <a:latin typeface="IBM Plex Sans"/>
                <a:ea typeface="IBM Plex Sans"/>
                <a:cs typeface="IBM Plex Sans"/>
                <a:sym typeface="IBM Plex Sans"/>
              </a:rPr>
            </a:br>
            <a:r>
              <a:rPr lang="en" sz="1200" i="1">
                <a:solidFill>
                  <a:srgbClr val="30206B"/>
                </a:solidFill>
                <a:latin typeface="IBM Plex Sans"/>
                <a:ea typeface="IBM Plex Sans"/>
                <a:cs typeface="IBM Plex Sans"/>
                <a:sym typeface="IBM Plex Sans"/>
              </a:rPr>
              <a:t>Measure the values in the project retrospective by getting people to score them from 1–5.</a:t>
            </a:r>
            <a:br>
              <a:rPr lang="en" sz="1200" i="1">
                <a:solidFill>
                  <a:srgbClr val="30206B"/>
                </a:solidFill>
                <a:latin typeface="IBM Plex Sans"/>
                <a:ea typeface="IBM Plex Sans"/>
                <a:cs typeface="IBM Plex Sans"/>
                <a:sym typeface="IBM Plex Sans"/>
              </a:rPr>
            </a:br>
            <a:endParaRPr sz="1200" i="1">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rgbClr val="1EBBF0"/>
              </a:buClr>
              <a:buSzPts val="1200"/>
              <a:buFont typeface="IBM Plex Sans"/>
              <a:buChar char="●"/>
            </a:pPr>
            <a:r>
              <a:rPr lang="en" sz="1200" b="1">
                <a:solidFill>
                  <a:srgbClr val="30206B"/>
                </a:solidFill>
                <a:latin typeface="IBM Plex Sans"/>
                <a:ea typeface="IBM Plex Sans"/>
                <a:cs typeface="IBM Plex Sans"/>
                <a:sym typeface="IBM Plex Sans"/>
              </a:rPr>
              <a:t>How to launch our new values</a:t>
            </a:r>
            <a:br>
              <a:rPr lang="en" sz="1200" b="1">
                <a:solidFill>
                  <a:srgbClr val="30206B"/>
                </a:solidFill>
                <a:latin typeface="IBM Plex Sans"/>
                <a:ea typeface="IBM Plex Sans"/>
                <a:cs typeface="IBM Plex Sans"/>
                <a:sym typeface="IBM Plex Sans"/>
              </a:rPr>
            </a:br>
            <a:r>
              <a:rPr lang="en" sz="1200" i="1">
                <a:solidFill>
                  <a:srgbClr val="30206B"/>
                </a:solidFill>
                <a:latin typeface="IBM Plex Sans"/>
                <a:ea typeface="IBM Plex Sans"/>
                <a:cs typeface="IBM Plex Sans"/>
                <a:sym typeface="IBM Plex Sans"/>
              </a:rPr>
              <a:t>Hold an activity day that demonstrates each of the values to our teams.</a:t>
            </a:r>
            <a:endParaRPr sz="1200" i="1">
              <a:solidFill>
                <a:srgbClr val="30206B"/>
              </a:solidFill>
              <a:latin typeface="IBM Plex Sans"/>
              <a:ea typeface="IBM Plex Sans"/>
              <a:cs typeface="IBM Plex Sans"/>
              <a:sym typeface="IBM Plex Sans"/>
            </a:endParaRPr>
          </a:p>
          <a:p>
            <a:pPr marL="0" lvl="0" indent="0" algn="l" rtl="0">
              <a:lnSpc>
                <a:spcPct val="125000"/>
              </a:lnSpc>
              <a:spcBef>
                <a:spcPts val="0"/>
              </a:spcBef>
              <a:spcAft>
                <a:spcPts val="0"/>
              </a:spcAft>
              <a:buClr>
                <a:schemeClr val="dk1"/>
              </a:buClr>
              <a:buSzPts val="1100"/>
              <a:buFont typeface="Arial"/>
              <a:buNone/>
            </a:pPr>
            <a:endParaRPr sz="1200" i="1">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rgbClr val="1EBBF0"/>
              </a:buClr>
              <a:buSzPts val="1200"/>
              <a:buFont typeface="IBM Plex Sans"/>
              <a:buChar char="●"/>
            </a:pPr>
            <a:r>
              <a:rPr lang="en" sz="1200" b="1">
                <a:solidFill>
                  <a:srgbClr val="30206B"/>
                </a:solidFill>
                <a:latin typeface="IBM Plex Sans"/>
                <a:ea typeface="IBM Plex Sans"/>
                <a:cs typeface="IBM Plex Sans"/>
                <a:sym typeface="IBM Plex Sans"/>
              </a:rPr>
              <a:t>Collect feedback on the values</a:t>
            </a:r>
            <a:br>
              <a:rPr lang="en" sz="1200" b="1">
                <a:solidFill>
                  <a:srgbClr val="30206B"/>
                </a:solidFill>
                <a:latin typeface="IBM Plex Sans"/>
                <a:ea typeface="IBM Plex Sans"/>
                <a:cs typeface="IBM Plex Sans"/>
                <a:sym typeface="IBM Plex Sans"/>
              </a:rPr>
            </a:br>
            <a:r>
              <a:rPr lang="en" sz="1200" i="1">
                <a:solidFill>
                  <a:srgbClr val="30206B"/>
                </a:solidFill>
                <a:latin typeface="IBM Plex Sans"/>
                <a:ea typeface="IBM Plex Sans"/>
                <a:cs typeface="IBM Plex Sans"/>
                <a:sym typeface="IBM Plex Sans"/>
              </a:rPr>
              <a:t>Incorporate values-related questions in 360-degree feedback.</a:t>
            </a:r>
            <a:endParaRPr sz="1200">
              <a:solidFill>
                <a:srgbClr val="5D5CFF"/>
              </a:solidFill>
              <a:latin typeface="IBM Plex Sans Medium"/>
              <a:ea typeface="IBM Plex Sans Medium"/>
              <a:cs typeface="IBM Plex Sans Medium"/>
              <a:sym typeface="IBM Plex Sans Medium"/>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a:spLocks noGrp="1" noRot="1" noChangeAspect="1"/>
          </p:cNvSpPr>
          <p:nvPr>
            <p:ph type="sldImg" idx="2"/>
          </p:nvPr>
        </p:nvSpPr>
        <p:spPr>
          <a:xfrm>
            <a:off x="1190958" y="685800"/>
            <a:ext cx="4476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1100"/>
              </a:spcBef>
              <a:spcAft>
                <a:spcPts val="0"/>
              </a:spcAft>
              <a:buClr>
                <a:schemeClr val="dk1"/>
              </a:buClr>
              <a:buSzPts val="1100"/>
              <a:buFont typeface="Arial"/>
              <a:buNone/>
            </a:pPr>
            <a:r>
              <a:rPr lang="en" sz="1200">
                <a:solidFill>
                  <a:srgbClr val="30206B"/>
                </a:solidFill>
                <a:latin typeface="IBM Plex Sans"/>
                <a:ea typeface="IBM Plex Sans"/>
                <a:cs typeface="IBM Plex Sans"/>
                <a:sym typeface="IBM Plex Sans"/>
              </a:rPr>
              <a:t>Your last step is to consolidate all the output into a document, either in a presentation deck or booklet, summarizing your company’s three values. This should include a description of each, the behaviors that demonstrate them, and how you will hold each other accountable.</a:t>
            </a:r>
            <a:endParaRPr sz="1200">
              <a:solidFill>
                <a:srgbClr val="30206B"/>
              </a:solidFill>
              <a:latin typeface="IBM Plex Sans"/>
              <a:ea typeface="IBM Plex Sans"/>
              <a:cs typeface="IBM Plex Sans"/>
              <a:sym typeface="IBM Plex Sans"/>
            </a:endParaRPr>
          </a:p>
          <a:p>
            <a:pPr marL="0" lvl="0" indent="0" algn="l" rtl="0">
              <a:lnSpc>
                <a:spcPct val="125000"/>
              </a:lnSpc>
              <a:spcBef>
                <a:spcPts val="1100"/>
              </a:spcBef>
              <a:spcAft>
                <a:spcPts val="0"/>
              </a:spcAft>
              <a:buClr>
                <a:schemeClr val="dk1"/>
              </a:buClr>
              <a:buSzPts val="1100"/>
              <a:buFont typeface="Arial"/>
              <a:buNone/>
            </a:pPr>
            <a:r>
              <a:rPr lang="en" sz="1200">
                <a:solidFill>
                  <a:srgbClr val="30206B"/>
                </a:solidFill>
                <a:latin typeface="IBM Plex Sans"/>
                <a:ea typeface="IBM Plex Sans"/>
                <a:cs typeface="IBM Plex Sans"/>
                <a:sym typeface="IBM Plex Sans"/>
              </a:rPr>
              <a:t>Make sure to send this deck to the company’s leadership team for feedback. Once you are satisfied with the deck, you are ready to launch!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3c1ec119dd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 name="Google Shape;61;g13c1ec119dd_0_2:notes"/>
          <p:cNvSpPr>
            <a:spLocks noGrp="1" noRot="1" noChangeAspect="1"/>
          </p:cNvSpPr>
          <p:nvPr>
            <p:ph type="sldImg" idx="2"/>
          </p:nvPr>
        </p:nvSpPr>
        <p:spPr>
          <a:xfrm>
            <a:off x="1004888" y="685800"/>
            <a:ext cx="4848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b="1">
                <a:solidFill>
                  <a:srgbClr val="30206B"/>
                </a:solidFill>
                <a:latin typeface="IBM Plex Sans"/>
                <a:ea typeface="IBM Plex Sans"/>
                <a:cs typeface="IBM Plex Sans"/>
                <a:sym typeface="IBM Plex Sans"/>
              </a:rPr>
              <a:t>Facilitator notes</a:t>
            </a:r>
            <a:endParaRPr sz="1200" b="1">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SzPts val="1100"/>
              <a:buNone/>
            </a:pPr>
            <a:r>
              <a:rPr lang="en" sz="1200">
                <a:solidFill>
                  <a:srgbClr val="30206B"/>
                </a:solidFill>
                <a:latin typeface="IBM Plex Sans"/>
                <a:ea typeface="IBM Plex Sans"/>
                <a:cs typeface="IBM Plex Sans"/>
                <a:sym typeface="IBM Plex Sans"/>
              </a:rPr>
              <a:t>Start the session by opening a discussion around what values are and why they are important. (Time for discussion: 10 min)</a:t>
            </a: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SzPts val="1100"/>
              <a:buNone/>
            </a:pPr>
            <a:br>
              <a:rPr lang="en" sz="1200">
                <a:solidFill>
                  <a:srgbClr val="30206B"/>
                </a:solidFill>
                <a:latin typeface="IBM Plex Sans"/>
                <a:ea typeface="IBM Plex Sans"/>
                <a:cs typeface="IBM Plex Sans"/>
                <a:sym typeface="IBM Plex Sans"/>
              </a:rPr>
            </a:br>
            <a:r>
              <a:rPr lang="en" sz="1200">
                <a:solidFill>
                  <a:srgbClr val="30206B"/>
                </a:solidFill>
                <a:latin typeface="IBM Plex Sans"/>
                <a:ea typeface="IBM Plex Sans"/>
                <a:cs typeface="IBM Plex Sans"/>
                <a:sym typeface="IBM Plex Sans"/>
              </a:rPr>
              <a:t>As you debrief the discussion, share some of the following notes with the team:</a:t>
            </a:r>
            <a:endParaRPr/>
          </a:p>
          <a:p>
            <a:pPr marL="0" lvl="0" indent="0" algn="l" rtl="0">
              <a:lnSpc>
                <a:spcPct val="125000"/>
              </a:lnSpc>
              <a:spcBef>
                <a:spcPts val="1100"/>
              </a:spcBef>
              <a:spcAft>
                <a:spcPts val="0"/>
              </a:spcAft>
              <a:buClr>
                <a:schemeClr val="dk1"/>
              </a:buClr>
              <a:buSzPts val="1100"/>
              <a:buFont typeface="Arial"/>
              <a:buNone/>
            </a:pPr>
            <a:r>
              <a:rPr lang="en" sz="1200" b="1">
                <a:solidFill>
                  <a:srgbClr val="30206B"/>
                </a:solidFill>
                <a:latin typeface="IBM Plex Sans"/>
                <a:ea typeface="IBM Plex Sans"/>
                <a:cs typeface="IBM Plex Sans"/>
                <a:sym typeface="IBM Plex Sans"/>
              </a:rPr>
              <a:t>What are values?</a:t>
            </a:r>
            <a:br>
              <a:rPr lang="en" sz="1200" b="1">
                <a:solidFill>
                  <a:srgbClr val="30206B"/>
                </a:solidFill>
                <a:latin typeface="IBM Plex Sans"/>
                <a:ea typeface="IBM Plex Sans"/>
                <a:cs typeface="IBM Plex Sans"/>
                <a:sym typeface="IBM Plex Sans"/>
              </a:rPr>
            </a:br>
            <a:r>
              <a:rPr lang="en" sz="1200">
                <a:solidFill>
                  <a:srgbClr val="30206B"/>
                </a:solidFill>
                <a:latin typeface="IBM Plex Sans"/>
                <a:ea typeface="IBM Plex Sans"/>
                <a:cs typeface="IBM Plex Sans"/>
                <a:sym typeface="IBM Plex Sans"/>
              </a:rPr>
              <a:t>Values are the underlying beliefs that motivate us and guide our decisions and behaviors. We use them daily, even subconsciously, to guide our decisions and choices about what we do and how we do it.</a:t>
            </a:r>
            <a:br>
              <a:rPr lang="en" sz="1200">
                <a:solidFill>
                  <a:srgbClr val="30206B"/>
                </a:solidFill>
                <a:latin typeface="IBM Plex Sans"/>
                <a:ea typeface="IBM Plex Sans"/>
                <a:cs typeface="IBM Plex Sans"/>
                <a:sym typeface="IBM Plex Sans"/>
              </a:rPr>
            </a:br>
            <a:br>
              <a:rPr lang="en" sz="1200" b="1">
                <a:solidFill>
                  <a:srgbClr val="30206B"/>
                </a:solidFill>
                <a:latin typeface="IBM Plex Sans"/>
                <a:ea typeface="IBM Plex Sans"/>
                <a:cs typeface="IBM Plex Sans"/>
                <a:sym typeface="IBM Plex Sans"/>
              </a:rPr>
            </a:br>
            <a:r>
              <a:rPr lang="en" sz="1200" b="1">
                <a:solidFill>
                  <a:srgbClr val="30206B"/>
                </a:solidFill>
                <a:latin typeface="IBM Plex Sans"/>
                <a:ea typeface="IBM Plex Sans"/>
                <a:cs typeface="IBM Plex Sans"/>
                <a:sym typeface="IBM Plex Sans"/>
              </a:rPr>
              <a:t>Why is it important for companies to define their values?</a:t>
            </a:r>
            <a:br>
              <a:rPr lang="en" sz="1200" b="1">
                <a:solidFill>
                  <a:srgbClr val="30206B"/>
                </a:solidFill>
                <a:latin typeface="IBM Plex Sans"/>
                <a:ea typeface="IBM Plex Sans"/>
                <a:cs typeface="IBM Plex Sans"/>
                <a:sym typeface="IBM Plex Sans"/>
              </a:rPr>
            </a:br>
            <a:r>
              <a:rPr lang="en" sz="1200">
                <a:solidFill>
                  <a:srgbClr val="30206B"/>
                </a:solidFill>
                <a:latin typeface="IBM Plex Sans"/>
                <a:ea typeface="IBM Plex Sans"/>
                <a:cs typeface="IBM Plex Sans"/>
                <a:sym typeface="IBM Plex Sans"/>
              </a:rPr>
              <a:t>Your company values will drive the following:</a:t>
            </a:r>
            <a:endParaRPr sz="1200">
              <a:solidFill>
                <a:srgbClr val="30206B"/>
              </a:solidFill>
              <a:latin typeface="IBM Plex Sans"/>
              <a:ea typeface="IBM Plex Sans"/>
              <a:cs typeface="IBM Plex Sans"/>
              <a:sym typeface="IBM Plex Sans"/>
            </a:endParaRPr>
          </a:p>
          <a:p>
            <a:pPr marL="457200" lvl="0" indent="-304800" algn="l" rtl="0">
              <a:lnSpc>
                <a:spcPct val="115000"/>
              </a:lnSpc>
              <a:spcBef>
                <a:spcPts val="0"/>
              </a:spcBef>
              <a:spcAft>
                <a:spcPts val="0"/>
              </a:spcAft>
              <a:buClr>
                <a:srgbClr val="1EBBF0"/>
              </a:buClr>
              <a:buSzPts val="1200"/>
              <a:buFont typeface="IBM Plex Sans"/>
              <a:buChar char="●"/>
            </a:pPr>
            <a:r>
              <a:rPr lang="en" sz="1200" b="1">
                <a:solidFill>
                  <a:srgbClr val="30206B"/>
                </a:solidFill>
                <a:latin typeface="IBM Plex Sans"/>
                <a:ea typeface="IBM Plex Sans"/>
                <a:cs typeface="IBM Plex Sans"/>
                <a:sym typeface="IBM Plex Sans"/>
              </a:rPr>
              <a:t>Culture: </a:t>
            </a:r>
            <a:r>
              <a:rPr lang="en" sz="1200">
                <a:solidFill>
                  <a:srgbClr val="30206B"/>
                </a:solidFill>
                <a:latin typeface="IBM Plex Sans"/>
                <a:ea typeface="IBM Plex Sans"/>
                <a:cs typeface="IBM Plex Sans"/>
                <a:sym typeface="IBM Plex Sans"/>
              </a:rPr>
              <a:t>The way we work, communicate, and behave toward each other.</a:t>
            </a:r>
            <a:endParaRPr sz="1200">
              <a:solidFill>
                <a:srgbClr val="30206B"/>
              </a:solidFill>
              <a:latin typeface="IBM Plex Sans"/>
              <a:ea typeface="IBM Plex Sans"/>
              <a:cs typeface="IBM Plex Sans"/>
              <a:sym typeface="IBM Plex Sans"/>
            </a:endParaRPr>
          </a:p>
          <a:p>
            <a:pPr marL="457200" lvl="0" indent="-304800" algn="l" rtl="0">
              <a:lnSpc>
                <a:spcPct val="115000"/>
              </a:lnSpc>
              <a:spcBef>
                <a:spcPts val="0"/>
              </a:spcBef>
              <a:spcAft>
                <a:spcPts val="0"/>
              </a:spcAft>
              <a:buClr>
                <a:srgbClr val="1EBBF0"/>
              </a:buClr>
              <a:buSzPts val="1200"/>
              <a:buFont typeface="IBM Plex Sans"/>
              <a:buChar char="●"/>
            </a:pPr>
            <a:r>
              <a:rPr lang="en" sz="1200" b="1">
                <a:solidFill>
                  <a:srgbClr val="30206B"/>
                </a:solidFill>
                <a:latin typeface="IBM Plex Sans"/>
                <a:ea typeface="IBM Plex Sans"/>
                <a:cs typeface="IBM Plex Sans"/>
                <a:sym typeface="IBM Plex Sans"/>
              </a:rPr>
              <a:t>Leadership: </a:t>
            </a:r>
            <a:r>
              <a:rPr lang="en" sz="1200">
                <a:solidFill>
                  <a:srgbClr val="30206B"/>
                </a:solidFill>
                <a:latin typeface="IBM Plex Sans"/>
                <a:ea typeface="IBM Plex Sans"/>
                <a:cs typeface="IBM Plex Sans"/>
                <a:sym typeface="IBM Plex Sans"/>
              </a:rPr>
              <a:t>Authentic leadership that keeps everyone inspired.</a:t>
            </a:r>
            <a:endParaRPr sz="1200">
              <a:solidFill>
                <a:srgbClr val="30206B"/>
              </a:solidFill>
              <a:latin typeface="IBM Plex Sans"/>
              <a:ea typeface="IBM Plex Sans"/>
              <a:cs typeface="IBM Plex Sans"/>
              <a:sym typeface="IBM Plex Sans"/>
            </a:endParaRPr>
          </a:p>
          <a:p>
            <a:pPr marL="457200" lvl="0" indent="-304800" algn="l" rtl="0">
              <a:lnSpc>
                <a:spcPct val="115000"/>
              </a:lnSpc>
              <a:spcBef>
                <a:spcPts val="0"/>
              </a:spcBef>
              <a:spcAft>
                <a:spcPts val="0"/>
              </a:spcAft>
              <a:buClr>
                <a:srgbClr val="1EBBF0"/>
              </a:buClr>
              <a:buSzPts val="1200"/>
              <a:buFont typeface="IBM Plex Sans"/>
              <a:buChar char="●"/>
            </a:pPr>
            <a:r>
              <a:rPr lang="en" sz="1200" b="1">
                <a:solidFill>
                  <a:srgbClr val="30206B"/>
                </a:solidFill>
                <a:latin typeface="IBM Plex Sans"/>
                <a:ea typeface="IBM Plex Sans"/>
                <a:cs typeface="IBM Plex Sans"/>
                <a:sym typeface="IBM Plex Sans"/>
              </a:rPr>
              <a:t>Team management: </a:t>
            </a:r>
            <a:r>
              <a:rPr lang="en" sz="1200">
                <a:solidFill>
                  <a:srgbClr val="30206B"/>
                </a:solidFill>
                <a:latin typeface="IBM Plex Sans"/>
                <a:ea typeface="IBM Plex Sans"/>
                <a:cs typeface="IBM Plex Sans"/>
                <a:sym typeface="IBM Plex Sans"/>
              </a:rPr>
              <a:t>Teams who feel recognized, respected, and supported.</a:t>
            </a:r>
            <a:endParaRPr sz="1200">
              <a:solidFill>
                <a:srgbClr val="30206B"/>
              </a:solidFill>
              <a:latin typeface="IBM Plex Sans"/>
              <a:ea typeface="IBM Plex Sans"/>
              <a:cs typeface="IBM Plex Sans"/>
              <a:sym typeface="IBM Plex Sans"/>
            </a:endParaRPr>
          </a:p>
          <a:p>
            <a:pPr marL="457200" lvl="0" indent="-304800" algn="l" rtl="0">
              <a:lnSpc>
                <a:spcPct val="115000"/>
              </a:lnSpc>
              <a:spcBef>
                <a:spcPts val="0"/>
              </a:spcBef>
              <a:spcAft>
                <a:spcPts val="0"/>
              </a:spcAft>
              <a:buClr>
                <a:srgbClr val="1EBBF0"/>
              </a:buClr>
              <a:buSzPts val="1200"/>
              <a:buFont typeface="IBM Plex Sans"/>
              <a:buChar char="●"/>
            </a:pPr>
            <a:r>
              <a:rPr lang="en" sz="1200" b="1">
                <a:solidFill>
                  <a:srgbClr val="30206B"/>
                </a:solidFill>
                <a:latin typeface="IBM Plex Sans"/>
                <a:ea typeface="IBM Plex Sans"/>
                <a:cs typeface="IBM Plex Sans"/>
                <a:sym typeface="IBM Plex Sans"/>
              </a:rPr>
              <a:t>Individuals: </a:t>
            </a:r>
            <a:r>
              <a:rPr lang="en" sz="1200">
                <a:solidFill>
                  <a:srgbClr val="30206B"/>
                </a:solidFill>
                <a:latin typeface="IBM Plex Sans"/>
                <a:ea typeface="IBM Plex Sans"/>
                <a:cs typeface="IBM Plex Sans"/>
                <a:sym typeface="IBM Plex Sans"/>
              </a:rPr>
              <a:t>Creates alignment and ensures the right people join your company, stay, and are successful.</a:t>
            </a:r>
            <a:endParaRPr sz="1200">
              <a:solidFill>
                <a:srgbClr val="30206B"/>
              </a:solidFill>
              <a:latin typeface="IBM Plex Sans"/>
              <a:ea typeface="IBM Plex Sans"/>
              <a:cs typeface="IBM Plex Sans"/>
              <a:sym typeface="IBM Plex Sans"/>
            </a:endParaRPr>
          </a:p>
          <a:p>
            <a:pPr marL="457200" lvl="0" indent="-304800" algn="l" rtl="0">
              <a:lnSpc>
                <a:spcPct val="115000"/>
              </a:lnSpc>
              <a:spcBef>
                <a:spcPts val="0"/>
              </a:spcBef>
              <a:spcAft>
                <a:spcPts val="0"/>
              </a:spcAft>
              <a:buClr>
                <a:srgbClr val="1EBBF0"/>
              </a:buClr>
              <a:buSzPts val="1200"/>
              <a:buFont typeface="IBM Plex Sans"/>
              <a:buChar char="●"/>
            </a:pPr>
            <a:r>
              <a:rPr lang="en" sz="1200" b="1">
                <a:solidFill>
                  <a:srgbClr val="30206B"/>
                </a:solidFill>
                <a:latin typeface="IBM Plex Sans"/>
                <a:ea typeface="IBM Plex Sans"/>
                <a:cs typeface="IBM Plex Sans"/>
                <a:sym typeface="IBM Plex Sans"/>
              </a:rPr>
              <a:t>External customers, suppliers, and stakeholders:</a:t>
            </a:r>
            <a:r>
              <a:rPr lang="en" sz="1200">
                <a:solidFill>
                  <a:srgbClr val="30206B"/>
                </a:solidFill>
                <a:latin typeface="IBM Plex Sans"/>
                <a:ea typeface="IBM Plex Sans"/>
                <a:cs typeface="IBM Plex Sans"/>
                <a:sym typeface="IBM Plex Sans"/>
              </a:rPr>
              <a:t> A recognizable and consistent experience means long-term and lasting business relationships.</a:t>
            </a: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rgbClr val="30206B"/>
                </a:solidFill>
                <a:latin typeface="IBM Plex Sans"/>
                <a:ea typeface="IBM Plex Sans"/>
                <a:cs typeface="IBM Plex Sans"/>
                <a:sym typeface="IBM Plex Sans"/>
              </a:rPr>
              <a:t>Share the session agenda with the team and validate that everyone has time to stay for the entire duration of the session.</a:t>
            </a:r>
            <a:endParaRPr sz="1200">
              <a:solidFill>
                <a:srgbClr val="30206B"/>
              </a:solidFill>
              <a:latin typeface="IBM Plex Sans"/>
              <a:ea typeface="IBM Plex Sans"/>
              <a:cs typeface="IBM Plex Sans"/>
              <a:sym typeface="IBM Plex Sans"/>
            </a:endParaRPr>
          </a:p>
        </p:txBody>
      </p:sp>
      <p:sp>
        <p:nvSpPr>
          <p:cNvPr id="78" name="Google Shape;78;p6: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rgbClr val="30206B"/>
                </a:solidFill>
                <a:latin typeface="IBM Plex Sans"/>
                <a:ea typeface="IBM Plex Sans"/>
                <a:cs typeface="IBM Plex Sans"/>
                <a:sym typeface="IBM Plex Sans"/>
              </a:rPr>
              <a:t>Start this section by explaining why we should start this process by identifying our personal values first. You can use some of the following talking points:</a:t>
            </a:r>
            <a:br>
              <a:rPr lang="en"/>
            </a:br>
            <a:br>
              <a:rPr lang="en"/>
            </a:br>
            <a:r>
              <a:rPr lang="en" sz="1200" b="1">
                <a:solidFill>
                  <a:srgbClr val="30206B"/>
                </a:solidFill>
                <a:latin typeface="IBM Plex Sans"/>
                <a:ea typeface="IBM Plex Sans"/>
                <a:cs typeface="IBM Plex Sans"/>
                <a:sym typeface="IBM Plex Sans"/>
              </a:rPr>
              <a:t>Why do we look at personal and company values? </a:t>
            </a:r>
            <a:endParaRPr sz="1200" b="1">
              <a:solidFill>
                <a:srgbClr val="30206B"/>
              </a:solidFill>
              <a:latin typeface="IBM Plex Sans"/>
              <a:ea typeface="IBM Plex Sans"/>
              <a:cs typeface="IBM Plex Sans"/>
              <a:sym typeface="IBM Plex Sans"/>
            </a:endParaRPr>
          </a:p>
          <a:p>
            <a:pPr marL="0" lvl="0" indent="0" algn="l" rtl="0">
              <a:lnSpc>
                <a:spcPct val="125000"/>
              </a:lnSpc>
              <a:spcBef>
                <a:spcPts val="1100"/>
              </a:spcBef>
              <a:spcAft>
                <a:spcPts val="0"/>
              </a:spcAft>
              <a:buClr>
                <a:schemeClr val="dk1"/>
              </a:buClr>
              <a:buSzPts val="1100"/>
              <a:buFont typeface="Arial"/>
              <a:buNone/>
            </a:pPr>
            <a:r>
              <a:rPr lang="en" sz="1200">
                <a:solidFill>
                  <a:srgbClr val="30206B"/>
                </a:solidFill>
                <a:latin typeface="IBM Plex Sans"/>
                <a:ea typeface="IBM Plex Sans"/>
                <a:cs typeface="IBM Plex Sans"/>
                <a:sym typeface="IBM Plex Sans"/>
              </a:rPr>
              <a:t>It is important to be clear regarding your own personal values. What are your nonnegotiables and principles that inform how you make decisions and judgments in any given situation?</a:t>
            </a:r>
            <a:endParaRPr sz="1200">
              <a:solidFill>
                <a:srgbClr val="30206B"/>
              </a:solidFill>
              <a:latin typeface="IBM Plex Sans"/>
              <a:ea typeface="IBM Plex Sans"/>
              <a:cs typeface="IBM Plex Sans"/>
              <a:sym typeface="IBM Plex Sans"/>
            </a:endParaRPr>
          </a:p>
          <a:p>
            <a:pPr marL="0" lvl="0" indent="0" algn="l" rtl="0">
              <a:lnSpc>
                <a:spcPct val="125000"/>
              </a:lnSpc>
              <a:spcBef>
                <a:spcPts val="1100"/>
              </a:spcBef>
              <a:spcAft>
                <a:spcPts val="0"/>
              </a:spcAft>
              <a:buClr>
                <a:schemeClr val="dk1"/>
              </a:buClr>
              <a:buSzPts val="1100"/>
              <a:buFont typeface="Arial"/>
              <a:buNone/>
            </a:pPr>
            <a:r>
              <a:rPr lang="en" sz="1200">
                <a:solidFill>
                  <a:srgbClr val="30206B"/>
                </a:solidFill>
                <a:latin typeface="IBM Plex Sans"/>
                <a:ea typeface="IBM Plex Sans"/>
                <a:cs typeface="IBM Plex Sans"/>
                <a:sym typeface="IBM Plex Sans"/>
              </a:rPr>
              <a:t>If you are aware of your own values, you gain better insight into your own behavior and how to adapt to different working situations without compromising your personal values.</a:t>
            </a:r>
            <a:endParaRPr sz="1200">
              <a:solidFill>
                <a:srgbClr val="30206B"/>
              </a:solidFill>
              <a:latin typeface="IBM Plex Sans"/>
              <a:ea typeface="IBM Plex Sans"/>
              <a:cs typeface="IBM Plex Sans"/>
              <a:sym typeface="IBM Plex Sans"/>
            </a:endParaRPr>
          </a:p>
          <a:p>
            <a:pPr marL="0" lvl="0" indent="0" algn="l" rtl="0">
              <a:lnSpc>
                <a:spcPct val="125000"/>
              </a:lnSpc>
              <a:spcBef>
                <a:spcPts val="1100"/>
              </a:spcBef>
              <a:spcAft>
                <a:spcPts val="0"/>
              </a:spcAft>
              <a:buClr>
                <a:schemeClr val="dk1"/>
              </a:buClr>
              <a:buSzPts val="1100"/>
              <a:buFont typeface="Arial"/>
              <a:buNone/>
            </a:pPr>
            <a:r>
              <a:rPr lang="en" sz="1200">
                <a:solidFill>
                  <a:srgbClr val="30206B"/>
                </a:solidFill>
                <a:latin typeface="IBM Plex Sans"/>
                <a:ea typeface="IBM Plex Sans"/>
                <a:cs typeface="IBM Plex Sans"/>
                <a:sym typeface="IBM Plex Sans"/>
              </a:rPr>
              <a:t>Company values are the guiding principles by which a company operates and sets the tone for what is expected of all employees. In essence, company values are the ground rules that guide how employees speak to each other, engage with clients, and describe the organizational culture.</a:t>
            </a:r>
            <a:endParaRPr sz="1200">
              <a:solidFill>
                <a:srgbClr val="30206B"/>
              </a:solidFill>
              <a:latin typeface="IBM Plex Sans"/>
              <a:ea typeface="IBM Plex Sans"/>
              <a:cs typeface="IBM Plex Sans"/>
              <a:sym typeface="IBM Plex Sans"/>
            </a:endParaRPr>
          </a:p>
          <a:p>
            <a:pPr marL="0" lvl="0" indent="0" algn="l" rtl="0">
              <a:lnSpc>
                <a:spcPct val="125000"/>
              </a:lnSpc>
              <a:spcBef>
                <a:spcPts val="1100"/>
              </a:spcBef>
              <a:spcAft>
                <a:spcPts val="0"/>
              </a:spcAft>
              <a:buSzPts val="1100"/>
              <a:buNone/>
            </a:pPr>
            <a:r>
              <a:rPr lang="en" sz="1200">
                <a:solidFill>
                  <a:srgbClr val="30206B"/>
                </a:solidFill>
                <a:latin typeface="IBM Plex Sans"/>
                <a:ea typeface="IBM Plex Sans"/>
                <a:cs typeface="IBM Plex Sans"/>
                <a:sym typeface="IBM Plex Sans"/>
              </a:rPr>
              <a:t>It is important to understand your personal values in relation to those of the company, as this insight will help you better navigate the organization and its culture.</a:t>
            </a:r>
            <a:endParaRPr sz="1200">
              <a:solidFill>
                <a:srgbClr val="30206B"/>
              </a:solidFill>
              <a:latin typeface="IBM Plex Sans"/>
              <a:ea typeface="IBM Plex Sans"/>
              <a:cs typeface="IBM Plex Sans"/>
              <a:sym typeface="IBM Plex Sans"/>
            </a:endParaRPr>
          </a:p>
          <a:p>
            <a:pPr marL="0" lvl="0" indent="0" algn="l" rtl="0">
              <a:lnSpc>
                <a:spcPct val="125000"/>
              </a:lnSpc>
              <a:spcBef>
                <a:spcPts val="1100"/>
              </a:spcBef>
              <a:spcAft>
                <a:spcPts val="0"/>
              </a:spcAft>
              <a:buSzPts val="1100"/>
              <a:buNone/>
            </a:pPr>
            <a:endParaRPr sz="1200" b="1">
              <a:solidFill>
                <a:srgbClr val="30206B"/>
              </a:solidFill>
              <a:latin typeface="IBM Plex Sans"/>
              <a:ea typeface="IBM Plex Sans"/>
              <a:cs typeface="IBM Plex Sans"/>
              <a:sym typeface="IBM Plex Sans"/>
            </a:endParaRPr>
          </a:p>
          <a:p>
            <a:pPr marL="0" lvl="0" indent="0" algn="l" rtl="0">
              <a:lnSpc>
                <a:spcPct val="125000"/>
              </a:lnSpc>
              <a:spcBef>
                <a:spcPts val="1100"/>
              </a:spcBef>
              <a:spcAft>
                <a:spcPts val="0"/>
              </a:spcAft>
              <a:buSzPts val="1100"/>
              <a:buNone/>
            </a:pPr>
            <a:r>
              <a:rPr lang="en" sz="1200" b="1">
                <a:solidFill>
                  <a:srgbClr val="30206B"/>
                </a:solidFill>
                <a:latin typeface="IBM Plex Sans"/>
                <a:ea typeface="IBM Plex Sans"/>
                <a:cs typeface="IBM Plex Sans"/>
                <a:sym typeface="IBM Plex Sans"/>
              </a:rPr>
              <a:t>Activity</a:t>
            </a:r>
            <a:br>
              <a:rPr lang="en" sz="1200" b="1">
                <a:solidFill>
                  <a:srgbClr val="30206B"/>
                </a:solidFill>
                <a:latin typeface="IBM Plex Sans"/>
                <a:ea typeface="IBM Plex Sans"/>
                <a:cs typeface="IBM Plex Sans"/>
                <a:sym typeface="IBM Plex Sans"/>
              </a:rPr>
            </a:br>
            <a:r>
              <a:rPr lang="en" sz="1200">
                <a:solidFill>
                  <a:srgbClr val="30206B"/>
                </a:solidFill>
                <a:latin typeface="IBM Plex Sans"/>
                <a:ea typeface="IBM Plex Sans"/>
                <a:cs typeface="IBM Plex Sans"/>
                <a:sym typeface="IBM Plex Sans"/>
              </a:rPr>
              <a:t>Take a look at the following list of values. Individually, choose the three values that describe you the most. (Time for this activity: 5 min)</a:t>
            </a:r>
            <a:endParaRPr sz="1200">
              <a:solidFill>
                <a:srgbClr val="30206B"/>
              </a:solidFill>
              <a:latin typeface="IBM Plex Sans"/>
              <a:ea typeface="IBM Plex Sans"/>
              <a:cs typeface="IBM Plex Sans"/>
              <a:sym typeface="IBM Plex Sans"/>
            </a:endParaRPr>
          </a:p>
          <a:p>
            <a:pPr marL="0" lvl="0" indent="0" algn="l" rtl="0">
              <a:lnSpc>
                <a:spcPct val="125000"/>
              </a:lnSpc>
              <a:spcBef>
                <a:spcPts val="1100"/>
              </a:spcBef>
              <a:spcAft>
                <a:spcPts val="0"/>
              </a:spcAft>
              <a:buSzPts val="1100"/>
              <a:buNone/>
            </a:pPr>
            <a:r>
              <a:rPr lang="en" sz="1200">
                <a:solidFill>
                  <a:srgbClr val="30206B"/>
                </a:solidFill>
                <a:latin typeface="IBM Plex Sans"/>
                <a:ea typeface="IBM Plex Sans"/>
                <a:cs typeface="IBM Plex Sans"/>
                <a:sym typeface="IBM Plex Sans"/>
              </a:rPr>
              <a:t>If your team gets stuck, a great way to identify personal values is:</a:t>
            </a:r>
            <a:endParaRPr sz="1200">
              <a:solidFill>
                <a:srgbClr val="30206B"/>
              </a:solidFill>
              <a:latin typeface="IBM Plex Sans"/>
              <a:ea typeface="IBM Plex Sans"/>
              <a:cs typeface="IBM Plex Sans"/>
              <a:sym typeface="IBM Plex Sans"/>
            </a:endParaRPr>
          </a:p>
          <a:p>
            <a:pPr marL="457200" lvl="0" indent="-304800" algn="l" rtl="0">
              <a:lnSpc>
                <a:spcPct val="125000"/>
              </a:lnSpc>
              <a:spcBef>
                <a:spcPts val="1100"/>
              </a:spcBef>
              <a:spcAft>
                <a:spcPts val="0"/>
              </a:spcAft>
              <a:buClr>
                <a:srgbClr val="30206B"/>
              </a:buClr>
              <a:buSzPts val="1200"/>
              <a:buFont typeface="IBM Plex Sans"/>
              <a:buChar char="●"/>
            </a:pPr>
            <a:r>
              <a:rPr lang="en" sz="1200" i="1">
                <a:solidFill>
                  <a:srgbClr val="30206B"/>
                </a:solidFill>
                <a:latin typeface="IBM Plex Sans"/>
                <a:ea typeface="IBM Plex Sans"/>
                <a:cs typeface="IBM Plex Sans"/>
                <a:sym typeface="IBM Plex Sans"/>
              </a:rPr>
              <a:t>Think of a person you admire.</a:t>
            </a:r>
            <a:endParaRPr sz="1200" i="1">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rgbClr val="30206B"/>
              </a:buClr>
              <a:buSzPts val="1200"/>
              <a:buFont typeface="IBM Plex Sans"/>
              <a:buChar char="●"/>
            </a:pPr>
            <a:r>
              <a:rPr lang="en" sz="1200" i="1">
                <a:solidFill>
                  <a:srgbClr val="30206B"/>
                </a:solidFill>
                <a:latin typeface="IBM Plex Sans"/>
                <a:ea typeface="IBM Plex Sans"/>
                <a:cs typeface="IBM Plex Sans"/>
                <a:sym typeface="IBM Plex Sans"/>
              </a:rPr>
              <a:t>Think about what you admire about them. What are their strengths? </a:t>
            </a:r>
            <a:endParaRPr sz="1200" i="1">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rgbClr val="30206B"/>
              </a:buClr>
              <a:buSzPts val="1200"/>
              <a:buFont typeface="IBM Plex Sans"/>
              <a:buChar char="●"/>
            </a:pPr>
            <a:r>
              <a:rPr lang="en" sz="1200" i="1">
                <a:solidFill>
                  <a:srgbClr val="30206B"/>
                </a:solidFill>
                <a:latin typeface="IBM Plex Sans"/>
                <a:ea typeface="IBM Plex Sans"/>
                <a:cs typeface="IBM Plex Sans"/>
                <a:sym typeface="IBM Plex Sans"/>
              </a:rPr>
              <a:t>The things you admire in others are often your personal values.</a:t>
            </a:r>
            <a:endParaRPr sz="1200">
              <a:solidFill>
                <a:srgbClr val="30206B"/>
              </a:solidFill>
              <a:latin typeface="IBM Plex Sans"/>
              <a:ea typeface="IBM Plex Sans"/>
              <a:cs typeface="IBM Plex Sans"/>
              <a:sym typeface="IBM Plex Sans"/>
            </a:endParaRPr>
          </a:p>
          <a:p>
            <a:pPr marL="0" lvl="0" indent="0" algn="l" rtl="0">
              <a:lnSpc>
                <a:spcPct val="125000"/>
              </a:lnSpc>
              <a:spcBef>
                <a:spcPts val="1100"/>
              </a:spcBef>
              <a:spcAft>
                <a:spcPts val="0"/>
              </a:spcAft>
              <a:buClr>
                <a:schemeClr val="dk1"/>
              </a:buClr>
              <a:buSzPts val="1100"/>
              <a:buFont typeface="Arial"/>
              <a:buNone/>
            </a:pPr>
            <a:endParaRPr sz="1200">
              <a:solidFill>
                <a:srgbClr val="30206B"/>
              </a:solidFill>
              <a:latin typeface="IBM Plex Sans"/>
              <a:ea typeface="IBM Plex Sans"/>
              <a:cs typeface="IBM Plex Sans"/>
              <a:sym typeface="IBM Plex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8: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1100"/>
              </a:spcBef>
              <a:spcAft>
                <a:spcPts val="0"/>
              </a:spcAft>
              <a:buClr>
                <a:schemeClr val="dk1"/>
              </a:buClr>
              <a:buSzPts val="1100"/>
              <a:buFont typeface="Arial"/>
              <a:buNone/>
            </a:pPr>
            <a:r>
              <a:rPr lang="en" sz="1200" b="1">
                <a:solidFill>
                  <a:srgbClr val="30206B"/>
                </a:solidFill>
                <a:latin typeface="IBM Plex Sans"/>
                <a:ea typeface="IBM Plex Sans"/>
                <a:cs typeface="IBM Plex Sans"/>
                <a:sym typeface="IBM Plex Sans"/>
              </a:rPr>
              <a:t>Group Activity:</a:t>
            </a:r>
            <a:endParaRPr sz="1200" b="1">
              <a:solidFill>
                <a:srgbClr val="30206B"/>
              </a:solidFill>
              <a:latin typeface="IBM Plex Sans"/>
              <a:ea typeface="IBM Plex Sans"/>
              <a:cs typeface="IBM Plex Sans"/>
              <a:sym typeface="IBM Plex Sans"/>
            </a:endParaRPr>
          </a:p>
          <a:p>
            <a:pPr marL="457200" lvl="0" indent="-304800" algn="l" rtl="0">
              <a:lnSpc>
                <a:spcPct val="125000"/>
              </a:lnSpc>
              <a:spcBef>
                <a:spcPts val="1100"/>
              </a:spcBef>
              <a:spcAft>
                <a:spcPts val="0"/>
              </a:spcAft>
              <a:buClr>
                <a:srgbClr val="30206B"/>
              </a:buClr>
              <a:buSzPts val="1200"/>
              <a:buFont typeface="IBM Plex Sans"/>
              <a:buChar char="●"/>
            </a:pPr>
            <a:r>
              <a:rPr lang="en" sz="1200">
                <a:solidFill>
                  <a:srgbClr val="30206B"/>
                </a:solidFill>
                <a:latin typeface="IBM Plex Sans"/>
                <a:ea typeface="IBM Plex Sans"/>
                <a:cs typeface="IBM Plex Sans"/>
                <a:sym typeface="IBM Plex Sans"/>
              </a:rPr>
              <a:t>Add everyone’s top three values to the chart and highlight the most common personal values across your group.  </a:t>
            </a:r>
            <a:endParaRPr sz="1200">
              <a:solidFill>
                <a:srgbClr val="30206B"/>
              </a:solidFill>
              <a:latin typeface="IBM Plex Sans"/>
              <a:ea typeface="IBM Plex Sans"/>
              <a:cs typeface="IBM Plex Sans"/>
              <a:sym typeface="IBM Plex Sans"/>
            </a:endParaRPr>
          </a:p>
          <a:p>
            <a:pPr marL="457200" lvl="0" indent="-304800" algn="l" rtl="0">
              <a:lnSpc>
                <a:spcPct val="125000"/>
              </a:lnSpc>
              <a:spcBef>
                <a:spcPts val="0"/>
              </a:spcBef>
              <a:spcAft>
                <a:spcPts val="0"/>
              </a:spcAft>
              <a:buClr>
                <a:srgbClr val="30206B"/>
              </a:buClr>
              <a:buSzPts val="1200"/>
              <a:buFont typeface="IBM Plex Sans"/>
              <a:buChar char="●"/>
            </a:pPr>
            <a:r>
              <a:rPr lang="en" sz="1200">
                <a:solidFill>
                  <a:srgbClr val="30206B"/>
                </a:solidFill>
                <a:latin typeface="IBM Plex Sans"/>
                <a:ea typeface="IBM Plex Sans"/>
                <a:cs typeface="IBM Plex Sans"/>
                <a:sym typeface="IBM Plex Sans"/>
              </a:rPr>
              <a:t>Can you come up with the five values that your group feels reflects them fairly as a whole?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rgbClr val="30206B"/>
                </a:solidFill>
                <a:latin typeface="IBM Plex Sans"/>
                <a:ea typeface="IBM Plex Sans"/>
                <a:cs typeface="IBM Plex Sans"/>
                <a:sym typeface="IBM Plex Sans"/>
              </a:rPr>
              <a:t>If your organization does not have its values defined, this is a good opportunity to define them from scratch. Use these questions to guide your discussion.</a:t>
            </a: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SzPts val="1100"/>
              <a:buNone/>
            </a:pP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SzPts val="1100"/>
              <a:buNone/>
            </a:pPr>
            <a:r>
              <a:rPr lang="en" sz="1200">
                <a:solidFill>
                  <a:srgbClr val="30206B"/>
                </a:solidFill>
                <a:latin typeface="IBM Plex Sans"/>
                <a:ea typeface="IBM Plex Sans"/>
                <a:cs typeface="IBM Plex Sans"/>
                <a:sym typeface="IBM Plex Sans"/>
              </a:rPr>
              <a:t>The outcome of this discussion should be three values everyone agrees on.</a:t>
            </a: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SzPts val="1100"/>
              <a:buNone/>
            </a:pPr>
            <a:endParaRPr sz="1200">
              <a:solidFill>
                <a:srgbClr val="30206B"/>
              </a:solidFill>
              <a:latin typeface="IBM Plex Sans"/>
              <a:ea typeface="IBM Plex Sans"/>
              <a:cs typeface="IBM Plex Sans"/>
              <a:sym typeface="IBM Plex Sans"/>
            </a:endParaRPr>
          </a:p>
          <a:p>
            <a:pPr marL="0" lvl="0" indent="0" algn="l" rtl="0">
              <a:lnSpc>
                <a:spcPct val="115000"/>
              </a:lnSpc>
              <a:spcBef>
                <a:spcPts val="0"/>
              </a:spcBef>
              <a:spcAft>
                <a:spcPts val="0"/>
              </a:spcAft>
              <a:buClr>
                <a:schemeClr val="dk1"/>
              </a:buClr>
              <a:buSzPts val="1100"/>
              <a:buFont typeface="Arial"/>
              <a:buNone/>
            </a:pPr>
            <a:r>
              <a:rPr lang="en" sz="1200">
                <a:solidFill>
                  <a:srgbClr val="30206B"/>
                </a:solidFill>
                <a:latin typeface="IBM Plex Sans"/>
                <a:ea typeface="IBM Plex Sans"/>
                <a:cs typeface="IBM Plex Sans"/>
                <a:sym typeface="IBM Plex Sans"/>
              </a:rPr>
              <a:t>If your organization has company values, skip this slide and proceed to the next activity.</a:t>
            </a:r>
            <a:endParaRPr sz="1200">
              <a:solidFill>
                <a:srgbClr val="30206B"/>
              </a:solidFill>
              <a:latin typeface="IBM Plex Sans"/>
              <a:ea typeface="IBM Plex Sans"/>
              <a:cs typeface="IBM Plex Sans"/>
              <a:sym typeface="IBM Plex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8"/>
        <p:cNvGrpSpPr/>
        <p:nvPr/>
      </p:nvGrpSpPr>
      <p:grpSpPr>
        <a:xfrm>
          <a:off x="0" y="0"/>
          <a:ext cx="0" cy="0"/>
          <a:chOff x="0" y="0"/>
          <a:chExt cx="0" cy="0"/>
        </a:xfrm>
      </p:grpSpPr>
      <p:sp>
        <p:nvSpPr>
          <p:cNvPr id="9" name="Google Shape;9;p16"/>
          <p:cNvSpPr txBox="1">
            <a:spLocks noGrp="1"/>
          </p:cNvSpPr>
          <p:nvPr>
            <p:ph type="title"/>
          </p:nvPr>
        </p:nvSpPr>
        <p:spPr>
          <a:xfrm>
            <a:off x="419801" y="2152502"/>
            <a:ext cx="9852300" cy="1049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7800"/>
              <a:buFont typeface="IBM Plex Sans"/>
              <a:buNone/>
              <a:defRPr sz="7800" b="1">
                <a:latin typeface="IBM Plex Sans"/>
                <a:ea typeface="IBM Plex Sans"/>
                <a:cs typeface="IBM Plex Sans"/>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Custom Layout 2">
  <p:cSld name="7_Custom Layout_2">
    <p:spTree>
      <p:nvGrpSpPr>
        <p:cNvPr id="1" name="Shape 10"/>
        <p:cNvGrpSpPr/>
        <p:nvPr/>
      </p:nvGrpSpPr>
      <p:grpSpPr>
        <a:xfrm>
          <a:off x="0" y="0"/>
          <a:ext cx="0" cy="0"/>
          <a:chOff x="0" y="0"/>
          <a:chExt cx="0" cy="0"/>
        </a:xfrm>
      </p:grpSpPr>
      <p:sp>
        <p:nvSpPr>
          <p:cNvPr id="11" name="Google Shape;11;p17"/>
          <p:cNvSpPr/>
          <p:nvPr/>
        </p:nvSpPr>
        <p:spPr>
          <a:xfrm>
            <a:off x="175103" y="362033"/>
            <a:ext cx="657000" cy="671100"/>
          </a:xfrm>
          <a:prstGeom prst="ellipse">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2" name="Google Shape;12;p17"/>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sz="2700">
                <a:latin typeface="IBM Plex Sans"/>
                <a:ea typeface="IBM Plex Sans"/>
                <a:cs typeface="IBM Plex Sans"/>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 name="Google Shape;13;p17"/>
          <p:cNvSpPr txBox="1">
            <a:spLocks noGrp="1"/>
          </p:cNvSpPr>
          <p:nvPr>
            <p:ph type="body" idx="1"/>
          </p:nvPr>
        </p:nvSpPr>
        <p:spPr>
          <a:xfrm>
            <a:off x="419812" y="3003003"/>
            <a:ext cx="4863000" cy="40320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1100"/>
              </a:spcBef>
              <a:spcAft>
                <a:spcPts val="0"/>
              </a:spcAft>
              <a:buSzPts val="1200"/>
              <a:buFont typeface="IBM Plex Sans Medium"/>
              <a:buNone/>
              <a:defRPr>
                <a:latin typeface="IBM Plex Sans Medium"/>
                <a:ea typeface="IBM Plex Sans Medium"/>
                <a:cs typeface="IBM Plex Sans Medium"/>
                <a:sym typeface="IBM Plex Sans Medium"/>
              </a:defRPr>
            </a:lvl1pPr>
            <a:lvl2pPr marL="914400" lvl="1" indent="-304800" algn="l">
              <a:lnSpc>
                <a:spcPct val="125000"/>
              </a:lnSpc>
              <a:spcBef>
                <a:spcPts val="1100"/>
              </a:spcBef>
              <a:spcAft>
                <a:spcPts val="0"/>
              </a:spcAft>
              <a:buSzPts val="1200"/>
              <a:buChar char="◦"/>
              <a:defRPr sz="1200"/>
            </a:lvl2pPr>
            <a:lvl3pPr marL="1371600" lvl="2" indent="-304800" algn="l">
              <a:lnSpc>
                <a:spcPct val="125000"/>
              </a:lnSpc>
              <a:spcBef>
                <a:spcPts val="1100"/>
              </a:spcBef>
              <a:spcAft>
                <a:spcPts val="0"/>
              </a:spcAft>
              <a:buClr>
                <a:schemeClr val="dk1"/>
              </a:buClr>
              <a:buSzPts val="1200"/>
              <a:buChar char="•"/>
              <a:defRPr sz="1200"/>
            </a:lvl3pPr>
            <a:lvl4pPr marL="1828800" lvl="3" indent="-304800" algn="l">
              <a:lnSpc>
                <a:spcPct val="125000"/>
              </a:lnSpc>
              <a:spcBef>
                <a:spcPts val="1100"/>
              </a:spcBef>
              <a:spcAft>
                <a:spcPts val="0"/>
              </a:spcAft>
              <a:buClr>
                <a:schemeClr val="dk1"/>
              </a:buClr>
              <a:buSzPts val="1200"/>
              <a:buChar char="•"/>
              <a:defRPr sz="1200"/>
            </a:lvl4pPr>
            <a:lvl5pPr marL="2286000" lvl="4" indent="-304800" algn="l">
              <a:lnSpc>
                <a:spcPct val="125000"/>
              </a:lnSpc>
              <a:spcBef>
                <a:spcPts val="1100"/>
              </a:spcBef>
              <a:spcAft>
                <a:spcPts val="0"/>
              </a:spcAft>
              <a:buClr>
                <a:schemeClr val="dk1"/>
              </a:buClr>
              <a:buSzPts val="1200"/>
              <a:buChar char="•"/>
              <a:defRPr sz="1200"/>
            </a:lvl5pPr>
            <a:lvl6pPr marL="2743200" lvl="5" indent="-304800" algn="l">
              <a:lnSpc>
                <a:spcPct val="125000"/>
              </a:lnSpc>
              <a:spcBef>
                <a:spcPts val="1100"/>
              </a:spcBef>
              <a:spcAft>
                <a:spcPts val="0"/>
              </a:spcAft>
              <a:buClr>
                <a:schemeClr val="dk1"/>
              </a:buClr>
              <a:buSzPts val="1200"/>
              <a:buChar char="•"/>
              <a:defRPr sz="1200"/>
            </a:lvl6pPr>
            <a:lvl7pPr marL="3200400" lvl="6" indent="-304800" algn="l">
              <a:lnSpc>
                <a:spcPct val="125000"/>
              </a:lnSpc>
              <a:spcBef>
                <a:spcPts val="1100"/>
              </a:spcBef>
              <a:spcAft>
                <a:spcPts val="0"/>
              </a:spcAft>
              <a:buClr>
                <a:schemeClr val="dk1"/>
              </a:buClr>
              <a:buSzPts val="1200"/>
              <a:buChar char="•"/>
              <a:defRPr sz="1200"/>
            </a:lvl7pPr>
            <a:lvl8pPr marL="3657600" lvl="7" indent="-304800" algn="l">
              <a:lnSpc>
                <a:spcPct val="125000"/>
              </a:lnSpc>
              <a:spcBef>
                <a:spcPts val="1100"/>
              </a:spcBef>
              <a:spcAft>
                <a:spcPts val="0"/>
              </a:spcAft>
              <a:buClr>
                <a:schemeClr val="dk1"/>
              </a:buClr>
              <a:buSzPts val="1200"/>
              <a:buChar char="•"/>
              <a:defRPr sz="1200"/>
            </a:lvl8pPr>
            <a:lvl9pPr marL="4114800" lvl="8" indent="-304800" algn="l">
              <a:lnSpc>
                <a:spcPct val="125000"/>
              </a:lnSpc>
              <a:spcBef>
                <a:spcPts val="1100"/>
              </a:spcBef>
              <a:spcAft>
                <a:spcPts val="0"/>
              </a:spcAft>
              <a:buClr>
                <a:schemeClr val="dk1"/>
              </a:buClr>
              <a:buSzPts val="1200"/>
              <a:buChar char="•"/>
              <a:defRPr sz="1200"/>
            </a:lvl9pPr>
          </a:lstStyle>
          <a:p>
            <a:endParaRPr/>
          </a:p>
        </p:txBody>
      </p:sp>
      <p:pic>
        <p:nvPicPr>
          <p:cNvPr id="14" name="Google Shape;14;p17"/>
          <p:cNvPicPr preferRelativeResize="0"/>
          <p:nvPr/>
        </p:nvPicPr>
        <p:blipFill rotWithShape="1">
          <a:blip r:embed="rId2">
            <a:alphaModFix/>
          </a:blip>
          <a:srcRect/>
          <a:stretch/>
        </p:blipFill>
        <p:spPr>
          <a:xfrm>
            <a:off x="10021238" y="362031"/>
            <a:ext cx="350566" cy="350566"/>
          </a:xfrm>
          <a:prstGeom prst="rect">
            <a:avLst/>
          </a:prstGeom>
          <a:noFill/>
          <a:ln>
            <a:noFill/>
          </a:ln>
        </p:spPr>
      </p:pic>
      <p:sp>
        <p:nvSpPr>
          <p:cNvPr id="15" name="Google Shape;15;p17"/>
          <p:cNvSpPr txBox="1">
            <a:spLocks noGrp="1"/>
          </p:cNvSpPr>
          <p:nvPr>
            <p:ph type="subTitle" idx="2"/>
          </p:nvPr>
        </p:nvSpPr>
        <p:spPr>
          <a:xfrm>
            <a:off x="411231" y="1764000"/>
            <a:ext cx="4863000" cy="865800"/>
          </a:xfrm>
          <a:prstGeom prst="rect">
            <a:avLst/>
          </a:prstGeom>
          <a:noFill/>
          <a:ln>
            <a:noFill/>
          </a:ln>
        </p:spPr>
        <p:txBody>
          <a:bodyPr spcFirstLastPara="1" wrap="square" lIns="0" tIns="0" rIns="0" bIns="0" anchor="t" anchorCtr="0">
            <a:noAutofit/>
          </a:bodyPr>
          <a:lstStyle>
            <a:lvl1pPr lvl="0" algn="l">
              <a:lnSpc>
                <a:spcPct val="125000"/>
              </a:lnSpc>
              <a:spcBef>
                <a:spcPts val="1100"/>
              </a:spcBef>
              <a:spcAft>
                <a:spcPts val="0"/>
              </a:spcAft>
              <a:buSzPts val="1500"/>
              <a:buNone/>
              <a:defRPr sz="1500" b="1" i="1"/>
            </a:lvl1pPr>
            <a:lvl2pPr lvl="1" algn="l">
              <a:lnSpc>
                <a:spcPct val="125000"/>
              </a:lnSpc>
              <a:spcBef>
                <a:spcPts val="1100"/>
              </a:spcBef>
              <a:spcAft>
                <a:spcPts val="0"/>
              </a:spcAft>
              <a:buSzPts val="1200"/>
              <a:buNone/>
              <a:defRPr/>
            </a:lvl2pPr>
            <a:lvl3pPr lvl="2" algn="l">
              <a:lnSpc>
                <a:spcPct val="125000"/>
              </a:lnSpc>
              <a:spcBef>
                <a:spcPts val="1100"/>
              </a:spcBef>
              <a:spcAft>
                <a:spcPts val="0"/>
              </a:spcAft>
              <a:buSzPts val="1200"/>
              <a:buNone/>
              <a:defRPr/>
            </a:lvl3pPr>
            <a:lvl4pPr lvl="3" algn="l">
              <a:lnSpc>
                <a:spcPct val="125000"/>
              </a:lnSpc>
              <a:spcBef>
                <a:spcPts val="1100"/>
              </a:spcBef>
              <a:spcAft>
                <a:spcPts val="0"/>
              </a:spcAft>
              <a:buSzPts val="1200"/>
              <a:buNone/>
              <a:defRPr/>
            </a:lvl4pPr>
            <a:lvl5pPr lvl="4" algn="l">
              <a:lnSpc>
                <a:spcPct val="125000"/>
              </a:lnSpc>
              <a:spcBef>
                <a:spcPts val="1100"/>
              </a:spcBef>
              <a:spcAft>
                <a:spcPts val="0"/>
              </a:spcAft>
              <a:buSzPts val="1200"/>
              <a:buNone/>
              <a:defRPr/>
            </a:lvl5pPr>
            <a:lvl6pPr lvl="5" algn="l">
              <a:lnSpc>
                <a:spcPct val="125000"/>
              </a:lnSpc>
              <a:spcBef>
                <a:spcPts val="1100"/>
              </a:spcBef>
              <a:spcAft>
                <a:spcPts val="0"/>
              </a:spcAft>
              <a:buSzPts val="1200"/>
              <a:buNone/>
              <a:defRPr/>
            </a:lvl6pPr>
            <a:lvl7pPr lvl="6" algn="l">
              <a:lnSpc>
                <a:spcPct val="125000"/>
              </a:lnSpc>
              <a:spcBef>
                <a:spcPts val="1100"/>
              </a:spcBef>
              <a:spcAft>
                <a:spcPts val="0"/>
              </a:spcAft>
              <a:buSzPts val="1200"/>
              <a:buNone/>
              <a:defRPr/>
            </a:lvl7pPr>
            <a:lvl8pPr lvl="7" algn="l">
              <a:lnSpc>
                <a:spcPct val="125000"/>
              </a:lnSpc>
              <a:spcBef>
                <a:spcPts val="1100"/>
              </a:spcBef>
              <a:spcAft>
                <a:spcPts val="0"/>
              </a:spcAft>
              <a:buSzPts val="1200"/>
              <a:buNone/>
              <a:defRPr/>
            </a:lvl8pPr>
            <a:lvl9pPr lvl="8" algn="l">
              <a:lnSpc>
                <a:spcPct val="125000"/>
              </a:lnSpc>
              <a:spcBef>
                <a:spcPts val="1100"/>
              </a:spcBef>
              <a:spcAft>
                <a:spcPts val="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6"/>
        <p:cNvGrpSpPr/>
        <p:nvPr/>
      </p:nvGrpSpPr>
      <p:grpSpPr>
        <a:xfrm>
          <a:off x="0" y="0"/>
          <a:ext cx="0" cy="0"/>
          <a:chOff x="0" y="0"/>
          <a:chExt cx="0" cy="0"/>
        </a:xfrm>
      </p:grpSpPr>
      <p:sp>
        <p:nvSpPr>
          <p:cNvPr id="17" name="Google Shape;17;p18"/>
          <p:cNvSpPr/>
          <p:nvPr/>
        </p:nvSpPr>
        <p:spPr>
          <a:xfrm>
            <a:off x="175103" y="362033"/>
            <a:ext cx="657000" cy="670800"/>
          </a:xfrm>
          <a:prstGeom prst="ellipse">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18" name="Google Shape;18;p18"/>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sz="2700">
                <a:latin typeface="IBM Plex Sans"/>
                <a:ea typeface="IBM Plex Sans"/>
                <a:cs typeface="IBM Plex Sans"/>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 name="Google Shape;19;p18"/>
          <p:cNvSpPr txBox="1">
            <a:spLocks noGrp="1"/>
          </p:cNvSpPr>
          <p:nvPr>
            <p:ph type="body" idx="1"/>
          </p:nvPr>
        </p:nvSpPr>
        <p:spPr>
          <a:xfrm>
            <a:off x="419812" y="3003003"/>
            <a:ext cx="4863000" cy="40320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1100"/>
              </a:spcBef>
              <a:spcAft>
                <a:spcPts val="0"/>
              </a:spcAft>
              <a:buSzPts val="1200"/>
              <a:buNone/>
              <a:defRPr/>
            </a:lvl1pPr>
            <a:lvl2pPr marL="914400" lvl="1" indent="-304800" algn="l">
              <a:lnSpc>
                <a:spcPct val="125000"/>
              </a:lnSpc>
              <a:spcBef>
                <a:spcPts val="1100"/>
              </a:spcBef>
              <a:spcAft>
                <a:spcPts val="0"/>
              </a:spcAft>
              <a:buSzPts val="1200"/>
              <a:buChar char="◦"/>
              <a:defRPr/>
            </a:lvl2pPr>
            <a:lvl3pPr marL="1371600" lvl="2" indent="-304800" algn="l">
              <a:lnSpc>
                <a:spcPct val="125000"/>
              </a:lnSpc>
              <a:spcBef>
                <a:spcPts val="1100"/>
              </a:spcBef>
              <a:spcAft>
                <a:spcPts val="0"/>
              </a:spcAft>
              <a:buClr>
                <a:schemeClr val="dk1"/>
              </a:buClr>
              <a:buSzPts val="1200"/>
              <a:buChar char="•"/>
              <a:defRPr/>
            </a:lvl3pPr>
            <a:lvl4pPr marL="1828800" lvl="3" indent="-304800" algn="l">
              <a:lnSpc>
                <a:spcPct val="125000"/>
              </a:lnSpc>
              <a:spcBef>
                <a:spcPts val="1100"/>
              </a:spcBef>
              <a:spcAft>
                <a:spcPts val="0"/>
              </a:spcAft>
              <a:buClr>
                <a:schemeClr val="dk1"/>
              </a:buClr>
              <a:buSzPts val="1200"/>
              <a:buChar char="•"/>
              <a:defRPr/>
            </a:lvl4pPr>
            <a:lvl5pPr marL="2286000" lvl="4" indent="-304800" algn="l">
              <a:lnSpc>
                <a:spcPct val="125000"/>
              </a:lnSpc>
              <a:spcBef>
                <a:spcPts val="1100"/>
              </a:spcBef>
              <a:spcAft>
                <a:spcPts val="0"/>
              </a:spcAft>
              <a:buClr>
                <a:schemeClr val="dk1"/>
              </a:buClr>
              <a:buSzPts val="1200"/>
              <a:buChar char="•"/>
              <a:defRPr/>
            </a:lvl5pPr>
            <a:lvl6pPr marL="2743200" lvl="5" indent="-304800" algn="l">
              <a:lnSpc>
                <a:spcPct val="125000"/>
              </a:lnSpc>
              <a:spcBef>
                <a:spcPts val="1100"/>
              </a:spcBef>
              <a:spcAft>
                <a:spcPts val="0"/>
              </a:spcAft>
              <a:buClr>
                <a:schemeClr val="dk1"/>
              </a:buClr>
              <a:buSzPts val="1200"/>
              <a:buChar char="•"/>
              <a:defRPr/>
            </a:lvl6pPr>
            <a:lvl7pPr marL="3200400" lvl="6" indent="-304800" algn="l">
              <a:lnSpc>
                <a:spcPct val="125000"/>
              </a:lnSpc>
              <a:spcBef>
                <a:spcPts val="1100"/>
              </a:spcBef>
              <a:spcAft>
                <a:spcPts val="0"/>
              </a:spcAft>
              <a:buClr>
                <a:schemeClr val="dk1"/>
              </a:buClr>
              <a:buSzPts val="1200"/>
              <a:buChar char="•"/>
              <a:defRPr/>
            </a:lvl7pPr>
            <a:lvl8pPr marL="3657600" lvl="7" indent="-304800" algn="l">
              <a:lnSpc>
                <a:spcPct val="125000"/>
              </a:lnSpc>
              <a:spcBef>
                <a:spcPts val="1100"/>
              </a:spcBef>
              <a:spcAft>
                <a:spcPts val="0"/>
              </a:spcAft>
              <a:buClr>
                <a:schemeClr val="dk1"/>
              </a:buClr>
              <a:buSzPts val="1200"/>
              <a:buChar char="•"/>
              <a:defRPr/>
            </a:lvl8pPr>
            <a:lvl9pPr marL="4114800" lvl="8" indent="-304800" algn="l">
              <a:lnSpc>
                <a:spcPct val="125000"/>
              </a:lnSpc>
              <a:spcBef>
                <a:spcPts val="1100"/>
              </a:spcBef>
              <a:spcAft>
                <a:spcPts val="0"/>
              </a:spcAft>
              <a:buClr>
                <a:schemeClr val="dk1"/>
              </a:buClr>
              <a:buSzPts val="1200"/>
              <a:buChar char="•"/>
              <a:defRPr/>
            </a:lvl9pPr>
          </a:lstStyle>
          <a:p>
            <a:endParaRPr/>
          </a:p>
        </p:txBody>
      </p:sp>
      <p:pic>
        <p:nvPicPr>
          <p:cNvPr id="20" name="Google Shape;20;p18"/>
          <p:cNvPicPr preferRelativeResize="0"/>
          <p:nvPr/>
        </p:nvPicPr>
        <p:blipFill rotWithShape="1">
          <a:blip r:embed="rId2">
            <a:alphaModFix/>
          </a:blip>
          <a:srcRect/>
          <a:stretch/>
        </p:blipFill>
        <p:spPr>
          <a:xfrm>
            <a:off x="10021238" y="362031"/>
            <a:ext cx="350566" cy="350566"/>
          </a:xfrm>
          <a:prstGeom prst="rect">
            <a:avLst/>
          </a:prstGeom>
          <a:noFill/>
          <a:ln>
            <a:noFill/>
          </a:ln>
        </p:spPr>
      </p:pic>
      <p:sp>
        <p:nvSpPr>
          <p:cNvPr id="21" name="Google Shape;21;p18"/>
          <p:cNvSpPr txBox="1">
            <a:spLocks noGrp="1"/>
          </p:cNvSpPr>
          <p:nvPr>
            <p:ph type="subTitle" idx="2"/>
          </p:nvPr>
        </p:nvSpPr>
        <p:spPr>
          <a:xfrm>
            <a:off x="411231" y="1764000"/>
            <a:ext cx="4863000" cy="865800"/>
          </a:xfrm>
          <a:prstGeom prst="rect">
            <a:avLst/>
          </a:prstGeom>
          <a:noFill/>
          <a:ln>
            <a:noFill/>
          </a:ln>
        </p:spPr>
        <p:txBody>
          <a:bodyPr spcFirstLastPara="1" wrap="square" lIns="0" tIns="0" rIns="0" bIns="0" anchor="t" anchorCtr="0">
            <a:noAutofit/>
          </a:bodyPr>
          <a:lstStyle>
            <a:lvl1pPr lvl="0" algn="l">
              <a:lnSpc>
                <a:spcPct val="125000"/>
              </a:lnSpc>
              <a:spcBef>
                <a:spcPts val="1100"/>
              </a:spcBef>
              <a:spcAft>
                <a:spcPts val="0"/>
              </a:spcAft>
              <a:buSzPts val="1500"/>
              <a:buNone/>
              <a:defRPr sz="1500" b="1" i="1"/>
            </a:lvl1pPr>
            <a:lvl2pPr lvl="1" algn="l">
              <a:lnSpc>
                <a:spcPct val="125000"/>
              </a:lnSpc>
              <a:spcBef>
                <a:spcPts val="1100"/>
              </a:spcBef>
              <a:spcAft>
                <a:spcPts val="0"/>
              </a:spcAft>
              <a:buSzPts val="1200"/>
              <a:buNone/>
              <a:defRPr/>
            </a:lvl2pPr>
            <a:lvl3pPr lvl="2" algn="l">
              <a:lnSpc>
                <a:spcPct val="125000"/>
              </a:lnSpc>
              <a:spcBef>
                <a:spcPts val="1100"/>
              </a:spcBef>
              <a:spcAft>
                <a:spcPts val="0"/>
              </a:spcAft>
              <a:buSzPts val="1200"/>
              <a:buNone/>
              <a:defRPr/>
            </a:lvl3pPr>
            <a:lvl4pPr lvl="3" algn="l">
              <a:lnSpc>
                <a:spcPct val="125000"/>
              </a:lnSpc>
              <a:spcBef>
                <a:spcPts val="1100"/>
              </a:spcBef>
              <a:spcAft>
                <a:spcPts val="0"/>
              </a:spcAft>
              <a:buSzPts val="1200"/>
              <a:buNone/>
              <a:defRPr/>
            </a:lvl4pPr>
            <a:lvl5pPr lvl="4" algn="l">
              <a:lnSpc>
                <a:spcPct val="125000"/>
              </a:lnSpc>
              <a:spcBef>
                <a:spcPts val="1100"/>
              </a:spcBef>
              <a:spcAft>
                <a:spcPts val="0"/>
              </a:spcAft>
              <a:buSzPts val="1200"/>
              <a:buNone/>
              <a:defRPr/>
            </a:lvl5pPr>
            <a:lvl6pPr lvl="5" algn="l">
              <a:lnSpc>
                <a:spcPct val="125000"/>
              </a:lnSpc>
              <a:spcBef>
                <a:spcPts val="1100"/>
              </a:spcBef>
              <a:spcAft>
                <a:spcPts val="0"/>
              </a:spcAft>
              <a:buSzPts val="1200"/>
              <a:buNone/>
              <a:defRPr/>
            </a:lvl6pPr>
            <a:lvl7pPr lvl="6" algn="l">
              <a:lnSpc>
                <a:spcPct val="125000"/>
              </a:lnSpc>
              <a:spcBef>
                <a:spcPts val="1100"/>
              </a:spcBef>
              <a:spcAft>
                <a:spcPts val="0"/>
              </a:spcAft>
              <a:buSzPts val="1200"/>
              <a:buNone/>
              <a:defRPr/>
            </a:lvl7pPr>
            <a:lvl8pPr lvl="7" algn="l">
              <a:lnSpc>
                <a:spcPct val="125000"/>
              </a:lnSpc>
              <a:spcBef>
                <a:spcPts val="1100"/>
              </a:spcBef>
              <a:spcAft>
                <a:spcPts val="0"/>
              </a:spcAft>
              <a:buSzPts val="1200"/>
              <a:buNone/>
              <a:defRPr/>
            </a:lvl8pPr>
            <a:lvl9pPr lvl="8" algn="l">
              <a:lnSpc>
                <a:spcPct val="125000"/>
              </a:lnSpc>
              <a:spcBef>
                <a:spcPts val="110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Custom Layout 1">
  <p:cSld name="7_Custom Layout_1">
    <p:spTree>
      <p:nvGrpSpPr>
        <p:cNvPr id="1" name="Shape 22"/>
        <p:cNvGrpSpPr/>
        <p:nvPr/>
      </p:nvGrpSpPr>
      <p:grpSpPr>
        <a:xfrm>
          <a:off x="0" y="0"/>
          <a:ext cx="0" cy="0"/>
          <a:chOff x="0" y="0"/>
          <a:chExt cx="0" cy="0"/>
        </a:xfrm>
      </p:grpSpPr>
      <p:sp>
        <p:nvSpPr>
          <p:cNvPr id="23" name="Google Shape;23;p19"/>
          <p:cNvSpPr/>
          <p:nvPr/>
        </p:nvSpPr>
        <p:spPr>
          <a:xfrm>
            <a:off x="175103" y="362033"/>
            <a:ext cx="657000" cy="671100"/>
          </a:xfrm>
          <a:prstGeom prst="ellipse">
            <a:avLst/>
          </a:prstGeom>
          <a:solidFill>
            <a:srgbClr val="DFDEFF"/>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24" name="Google Shape;24;p19"/>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sz="2700">
                <a:latin typeface="IBM Plex Sans"/>
                <a:ea typeface="IBM Plex Sans"/>
                <a:cs typeface="IBM Plex Sans"/>
                <a:sym typeface="IBM Plex Sans"/>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 name="Google Shape;25;p19"/>
          <p:cNvSpPr txBox="1">
            <a:spLocks noGrp="1"/>
          </p:cNvSpPr>
          <p:nvPr>
            <p:ph type="body" idx="1"/>
          </p:nvPr>
        </p:nvSpPr>
        <p:spPr>
          <a:xfrm>
            <a:off x="419812" y="3003000"/>
            <a:ext cx="4863000" cy="40320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1100"/>
              </a:spcBef>
              <a:spcAft>
                <a:spcPts val="0"/>
              </a:spcAft>
              <a:buClr>
                <a:srgbClr val="5D5CFF"/>
              </a:buClr>
              <a:buSzPts val="1200"/>
              <a:buNone/>
              <a:defRPr>
                <a:solidFill>
                  <a:srgbClr val="5D5CFF"/>
                </a:solidFill>
              </a:defRPr>
            </a:lvl1pPr>
            <a:lvl2pPr marL="914400" lvl="1" indent="-304800" algn="l">
              <a:lnSpc>
                <a:spcPct val="125000"/>
              </a:lnSpc>
              <a:spcBef>
                <a:spcPts val="1100"/>
              </a:spcBef>
              <a:spcAft>
                <a:spcPts val="0"/>
              </a:spcAft>
              <a:buClr>
                <a:srgbClr val="5D5CFF"/>
              </a:buClr>
              <a:buSzPts val="1200"/>
              <a:buChar char="◦"/>
              <a:defRPr>
                <a:solidFill>
                  <a:srgbClr val="5D5CFF"/>
                </a:solidFill>
              </a:defRPr>
            </a:lvl2pPr>
            <a:lvl3pPr marL="1371600" lvl="2" indent="-304800" algn="l">
              <a:lnSpc>
                <a:spcPct val="125000"/>
              </a:lnSpc>
              <a:spcBef>
                <a:spcPts val="1100"/>
              </a:spcBef>
              <a:spcAft>
                <a:spcPts val="0"/>
              </a:spcAft>
              <a:buClr>
                <a:srgbClr val="5D5CFF"/>
              </a:buClr>
              <a:buSzPts val="1200"/>
              <a:buChar char="•"/>
              <a:defRPr>
                <a:solidFill>
                  <a:srgbClr val="5D5CFF"/>
                </a:solidFill>
              </a:defRPr>
            </a:lvl3pPr>
            <a:lvl4pPr marL="1828800" lvl="3" indent="-304800" algn="l">
              <a:lnSpc>
                <a:spcPct val="125000"/>
              </a:lnSpc>
              <a:spcBef>
                <a:spcPts val="1100"/>
              </a:spcBef>
              <a:spcAft>
                <a:spcPts val="0"/>
              </a:spcAft>
              <a:buClr>
                <a:srgbClr val="5D5CFF"/>
              </a:buClr>
              <a:buSzPts val="1200"/>
              <a:buChar char="•"/>
              <a:defRPr>
                <a:solidFill>
                  <a:srgbClr val="5D5CFF"/>
                </a:solidFill>
              </a:defRPr>
            </a:lvl4pPr>
            <a:lvl5pPr marL="2286000" lvl="4" indent="-304800" algn="l">
              <a:lnSpc>
                <a:spcPct val="125000"/>
              </a:lnSpc>
              <a:spcBef>
                <a:spcPts val="1100"/>
              </a:spcBef>
              <a:spcAft>
                <a:spcPts val="0"/>
              </a:spcAft>
              <a:buClr>
                <a:srgbClr val="5D5CFF"/>
              </a:buClr>
              <a:buSzPts val="1200"/>
              <a:buChar char="•"/>
              <a:defRPr>
                <a:solidFill>
                  <a:srgbClr val="5D5CFF"/>
                </a:solidFill>
              </a:defRPr>
            </a:lvl5pPr>
            <a:lvl6pPr marL="2743200" lvl="5" indent="-304800" algn="l">
              <a:lnSpc>
                <a:spcPct val="125000"/>
              </a:lnSpc>
              <a:spcBef>
                <a:spcPts val="1100"/>
              </a:spcBef>
              <a:spcAft>
                <a:spcPts val="0"/>
              </a:spcAft>
              <a:buClr>
                <a:srgbClr val="5D5CFF"/>
              </a:buClr>
              <a:buSzPts val="1200"/>
              <a:buChar char="•"/>
              <a:defRPr>
                <a:solidFill>
                  <a:srgbClr val="5D5CFF"/>
                </a:solidFill>
              </a:defRPr>
            </a:lvl6pPr>
            <a:lvl7pPr marL="3200400" lvl="6" indent="-304800" algn="l">
              <a:lnSpc>
                <a:spcPct val="125000"/>
              </a:lnSpc>
              <a:spcBef>
                <a:spcPts val="1100"/>
              </a:spcBef>
              <a:spcAft>
                <a:spcPts val="0"/>
              </a:spcAft>
              <a:buClr>
                <a:srgbClr val="5D5CFF"/>
              </a:buClr>
              <a:buSzPts val="1200"/>
              <a:buChar char="•"/>
              <a:defRPr>
                <a:solidFill>
                  <a:srgbClr val="5D5CFF"/>
                </a:solidFill>
              </a:defRPr>
            </a:lvl7pPr>
            <a:lvl8pPr marL="3657600" lvl="7" indent="-304800" algn="l">
              <a:lnSpc>
                <a:spcPct val="125000"/>
              </a:lnSpc>
              <a:spcBef>
                <a:spcPts val="1100"/>
              </a:spcBef>
              <a:spcAft>
                <a:spcPts val="0"/>
              </a:spcAft>
              <a:buClr>
                <a:srgbClr val="5D5CFF"/>
              </a:buClr>
              <a:buSzPts val="1200"/>
              <a:buChar char="•"/>
              <a:defRPr>
                <a:solidFill>
                  <a:srgbClr val="5D5CFF"/>
                </a:solidFill>
              </a:defRPr>
            </a:lvl8pPr>
            <a:lvl9pPr marL="4114800" lvl="8" indent="-304800" algn="l">
              <a:lnSpc>
                <a:spcPct val="125000"/>
              </a:lnSpc>
              <a:spcBef>
                <a:spcPts val="1100"/>
              </a:spcBef>
              <a:spcAft>
                <a:spcPts val="0"/>
              </a:spcAft>
              <a:buClr>
                <a:srgbClr val="5D5CFF"/>
              </a:buClr>
              <a:buSzPts val="1200"/>
              <a:buChar char="•"/>
              <a:defRPr>
                <a:solidFill>
                  <a:srgbClr val="5D5CFF"/>
                </a:solidFill>
              </a:defRPr>
            </a:lvl9pPr>
          </a:lstStyle>
          <a:p>
            <a:endParaRPr/>
          </a:p>
        </p:txBody>
      </p:sp>
      <p:pic>
        <p:nvPicPr>
          <p:cNvPr id="26" name="Google Shape;26;p19"/>
          <p:cNvPicPr preferRelativeResize="0"/>
          <p:nvPr/>
        </p:nvPicPr>
        <p:blipFill rotWithShape="1">
          <a:blip r:embed="rId2">
            <a:alphaModFix/>
          </a:blip>
          <a:srcRect/>
          <a:stretch/>
        </p:blipFill>
        <p:spPr>
          <a:xfrm>
            <a:off x="10021238" y="362031"/>
            <a:ext cx="350566" cy="350566"/>
          </a:xfrm>
          <a:prstGeom prst="rect">
            <a:avLst/>
          </a:prstGeom>
          <a:noFill/>
          <a:ln>
            <a:noFill/>
          </a:ln>
        </p:spPr>
      </p:pic>
      <p:sp>
        <p:nvSpPr>
          <p:cNvPr id="27" name="Google Shape;27;p19"/>
          <p:cNvSpPr txBox="1">
            <a:spLocks noGrp="1"/>
          </p:cNvSpPr>
          <p:nvPr>
            <p:ph type="subTitle" idx="2"/>
          </p:nvPr>
        </p:nvSpPr>
        <p:spPr>
          <a:xfrm>
            <a:off x="411231" y="1764000"/>
            <a:ext cx="4863000" cy="865800"/>
          </a:xfrm>
          <a:prstGeom prst="rect">
            <a:avLst/>
          </a:prstGeom>
          <a:noFill/>
          <a:ln>
            <a:noFill/>
          </a:ln>
        </p:spPr>
        <p:txBody>
          <a:bodyPr spcFirstLastPara="1" wrap="square" lIns="0" tIns="0" rIns="0" bIns="0" anchor="t" anchorCtr="0">
            <a:noAutofit/>
          </a:bodyPr>
          <a:lstStyle>
            <a:lvl1pPr lvl="0" algn="l">
              <a:lnSpc>
                <a:spcPct val="125000"/>
              </a:lnSpc>
              <a:spcBef>
                <a:spcPts val="1100"/>
              </a:spcBef>
              <a:spcAft>
                <a:spcPts val="0"/>
              </a:spcAft>
              <a:buClr>
                <a:srgbClr val="5D5CFF"/>
              </a:buClr>
              <a:buSzPts val="1500"/>
              <a:buNone/>
              <a:defRPr sz="1500" b="1" i="1">
                <a:solidFill>
                  <a:srgbClr val="5D5CFF"/>
                </a:solidFill>
              </a:defRPr>
            </a:lvl1pPr>
            <a:lvl2pPr lvl="1" algn="l">
              <a:lnSpc>
                <a:spcPct val="125000"/>
              </a:lnSpc>
              <a:spcBef>
                <a:spcPts val="1100"/>
              </a:spcBef>
              <a:spcAft>
                <a:spcPts val="0"/>
              </a:spcAft>
              <a:buSzPts val="1200"/>
              <a:buNone/>
              <a:defRPr/>
            </a:lvl2pPr>
            <a:lvl3pPr lvl="2" algn="l">
              <a:lnSpc>
                <a:spcPct val="125000"/>
              </a:lnSpc>
              <a:spcBef>
                <a:spcPts val="1100"/>
              </a:spcBef>
              <a:spcAft>
                <a:spcPts val="0"/>
              </a:spcAft>
              <a:buSzPts val="1200"/>
              <a:buNone/>
              <a:defRPr/>
            </a:lvl3pPr>
            <a:lvl4pPr lvl="3" algn="l">
              <a:lnSpc>
                <a:spcPct val="125000"/>
              </a:lnSpc>
              <a:spcBef>
                <a:spcPts val="1100"/>
              </a:spcBef>
              <a:spcAft>
                <a:spcPts val="0"/>
              </a:spcAft>
              <a:buSzPts val="1200"/>
              <a:buNone/>
              <a:defRPr/>
            </a:lvl4pPr>
            <a:lvl5pPr lvl="4" algn="l">
              <a:lnSpc>
                <a:spcPct val="125000"/>
              </a:lnSpc>
              <a:spcBef>
                <a:spcPts val="1100"/>
              </a:spcBef>
              <a:spcAft>
                <a:spcPts val="0"/>
              </a:spcAft>
              <a:buSzPts val="1200"/>
              <a:buNone/>
              <a:defRPr/>
            </a:lvl5pPr>
            <a:lvl6pPr lvl="5" algn="l">
              <a:lnSpc>
                <a:spcPct val="125000"/>
              </a:lnSpc>
              <a:spcBef>
                <a:spcPts val="1100"/>
              </a:spcBef>
              <a:spcAft>
                <a:spcPts val="0"/>
              </a:spcAft>
              <a:buSzPts val="1200"/>
              <a:buNone/>
              <a:defRPr/>
            </a:lvl6pPr>
            <a:lvl7pPr lvl="6" algn="l">
              <a:lnSpc>
                <a:spcPct val="125000"/>
              </a:lnSpc>
              <a:spcBef>
                <a:spcPts val="1100"/>
              </a:spcBef>
              <a:spcAft>
                <a:spcPts val="0"/>
              </a:spcAft>
              <a:buSzPts val="1200"/>
              <a:buNone/>
              <a:defRPr/>
            </a:lvl7pPr>
            <a:lvl8pPr lvl="7" algn="l">
              <a:lnSpc>
                <a:spcPct val="125000"/>
              </a:lnSpc>
              <a:spcBef>
                <a:spcPts val="1100"/>
              </a:spcBef>
              <a:spcAft>
                <a:spcPts val="0"/>
              </a:spcAft>
              <a:buSzPts val="1200"/>
              <a:buNone/>
              <a:defRPr/>
            </a:lvl8pPr>
            <a:lvl9pPr lvl="8" algn="l">
              <a:lnSpc>
                <a:spcPct val="125000"/>
              </a:lnSpc>
              <a:spcBef>
                <a:spcPts val="1100"/>
              </a:spcBef>
              <a:spcAft>
                <a:spcPts val="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 Layout Short Header">
  <p:cSld name="Standard Layout Short Header">
    <p:spTree>
      <p:nvGrpSpPr>
        <p:cNvPr id="1" name="Shape 28"/>
        <p:cNvGrpSpPr/>
        <p:nvPr/>
      </p:nvGrpSpPr>
      <p:grpSpPr>
        <a:xfrm>
          <a:off x="0" y="0"/>
          <a:ext cx="0" cy="0"/>
          <a:chOff x="0" y="0"/>
          <a:chExt cx="0" cy="0"/>
        </a:xfrm>
      </p:grpSpPr>
      <p:sp>
        <p:nvSpPr>
          <p:cNvPr id="29" name="Google Shape;29;p20"/>
          <p:cNvSpPr txBox="1">
            <a:spLocks noGrp="1"/>
          </p:cNvSpPr>
          <p:nvPr>
            <p:ph type="title"/>
          </p:nvPr>
        </p:nvSpPr>
        <p:spPr>
          <a:xfrm>
            <a:off x="420443" y="522522"/>
            <a:ext cx="9851100" cy="1055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700"/>
              <a:buFont typeface="IBM Plex Sans"/>
              <a:buNone/>
              <a:defRPr>
                <a:solidFill>
                  <a:schemeClr val="dk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425334" y="4772249"/>
            <a:ext cx="9841200" cy="22629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IBM Plex Sans Light"/>
              <a:buNone/>
              <a:defRPr sz="4800" b="0" i="0">
                <a:solidFill>
                  <a:schemeClr val="lt1"/>
                </a:solidFill>
                <a:latin typeface="IBM Plex Sans Light"/>
                <a:ea typeface="IBM Plex Sans Light"/>
                <a:cs typeface="IBM Plex Sans Light"/>
                <a:sym typeface="IBM Plex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1"/>
          <p:cNvSpPr txBox="1">
            <a:spLocks noGrp="1"/>
          </p:cNvSpPr>
          <p:nvPr>
            <p:ph type="body" idx="1"/>
          </p:nvPr>
        </p:nvSpPr>
        <p:spPr>
          <a:xfrm>
            <a:off x="425333" y="4234936"/>
            <a:ext cx="7801800" cy="367200"/>
          </a:xfrm>
          <a:prstGeom prst="rect">
            <a:avLst/>
          </a:prstGeom>
          <a:noFill/>
          <a:ln>
            <a:noFill/>
          </a:ln>
        </p:spPr>
        <p:txBody>
          <a:bodyPr spcFirstLastPara="1" wrap="square" lIns="0" tIns="0" rIns="0" bIns="0" anchor="t" anchorCtr="0">
            <a:noAutofit/>
          </a:bodyPr>
          <a:lstStyle>
            <a:lvl1pPr marL="457200" lvl="0" indent="-228600" algn="l">
              <a:lnSpc>
                <a:spcPct val="114000"/>
              </a:lnSpc>
              <a:spcBef>
                <a:spcPts val="2200"/>
              </a:spcBef>
              <a:spcAft>
                <a:spcPts val="0"/>
              </a:spcAft>
              <a:buSzPts val="1900"/>
              <a:buNone/>
              <a:defRPr b="0" i="0">
                <a:solidFill>
                  <a:schemeClr val="dk2"/>
                </a:solidFill>
                <a:latin typeface="IBM Plex Sans"/>
                <a:ea typeface="IBM Plex Sans"/>
                <a:cs typeface="IBM Plex Sans"/>
                <a:sym typeface="IBM Plex Sans"/>
              </a:defRPr>
            </a:lvl1pPr>
            <a:lvl2pPr marL="914400" lvl="1" indent="-342900" algn="l">
              <a:lnSpc>
                <a:spcPct val="114000"/>
              </a:lnSpc>
              <a:spcBef>
                <a:spcPts val="2200"/>
              </a:spcBef>
              <a:spcAft>
                <a:spcPts val="0"/>
              </a:spcAft>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30226" y="525000"/>
            <a:ext cx="9841500" cy="16275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6100"/>
              <a:buFont typeface="IBM Plex Sans Light"/>
              <a:buNone/>
              <a:defRPr sz="6100" b="0" i="0">
                <a:solidFill>
                  <a:schemeClr val="dk1"/>
                </a:solidFill>
                <a:latin typeface="IBM Plex Sans Light"/>
                <a:ea typeface="IBM Plex Sans Light"/>
                <a:cs typeface="IBM Plex Sans Light"/>
                <a:sym typeface="IBM Plex Sans Light"/>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30228" y="525003"/>
            <a:ext cx="9841200" cy="725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700"/>
              <a:buFont typeface="IBM Plex Sans"/>
              <a:buNone/>
              <a:defRPr sz="2700" b="0"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20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20432" y="3003000"/>
            <a:ext cx="4863000" cy="3515400"/>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1100"/>
              </a:spcBef>
              <a:spcAft>
                <a:spcPts val="0"/>
              </a:spcAft>
              <a:buClr>
                <a:schemeClr val="dk2"/>
              </a:buClr>
              <a:buSzPts val="1200"/>
              <a:buFont typeface="IBM Plex Sans"/>
              <a:buNone/>
              <a:defRPr sz="1200" b="0" i="0" u="none" strike="noStrike" cap="none">
                <a:solidFill>
                  <a:schemeClr val="dk1"/>
                </a:solidFill>
                <a:latin typeface="IBM Plex Sans"/>
                <a:ea typeface="IBM Plex Sans"/>
                <a:cs typeface="IBM Plex Sans"/>
                <a:sym typeface="IBM Plex Sans"/>
              </a:defRPr>
            </a:lvl1pPr>
            <a:lvl2pPr marL="914400" marR="0" lvl="1" indent="-304800" algn="l" rtl="0">
              <a:lnSpc>
                <a:spcPct val="125000"/>
              </a:lnSpc>
              <a:spcBef>
                <a:spcPts val="1100"/>
              </a:spcBef>
              <a:spcAft>
                <a:spcPts val="0"/>
              </a:spcAft>
              <a:buClr>
                <a:schemeClr val="dk2"/>
              </a:buClr>
              <a:buSzPts val="1200"/>
              <a:buFont typeface="IBM Plex Sans"/>
              <a:buChar char="◦"/>
              <a:defRPr sz="1200" b="0" i="0" u="none" strike="noStrike" cap="none">
                <a:solidFill>
                  <a:schemeClr val="dk1"/>
                </a:solidFill>
                <a:latin typeface="IBM Plex Sans"/>
                <a:ea typeface="IBM Plex Sans"/>
                <a:cs typeface="IBM Plex Sans"/>
                <a:sym typeface="IBM Plex Sans"/>
              </a:defRPr>
            </a:lvl2pPr>
            <a:lvl3pPr marL="1371600" marR="0" lvl="2"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3pPr>
            <a:lvl4pPr marL="1828800" marR="0" lvl="3"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4pPr>
            <a:lvl5pPr marL="2286000" marR="0" lvl="4"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5pPr>
            <a:lvl6pPr marL="2743200" marR="0" lvl="5"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6pPr>
            <a:lvl7pPr marL="3200400" marR="0" lvl="6"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7pPr>
            <a:lvl8pPr marL="3657600" marR="0" lvl="7"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8pPr>
            <a:lvl9pPr marL="4114800" marR="0" lvl="8" indent="-304800" algn="l" rtl="0">
              <a:lnSpc>
                <a:spcPct val="125000"/>
              </a:lnSpc>
              <a:spcBef>
                <a:spcPts val="1100"/>
              </a:spcBef>
              <a:spcAft>
                <a:spcPts val="0"/>
              </a:spcAft>
              <a:buClr>
                <a:schemeClr val="dk1"/>
              </a:buClr>
              <a:buSzPts val="1200"/>
              <a:buFont typeface="IBM Plex Sans"/>
              <a:buChar char="•"/>
              <a:defRPr sz="1200" b="0" i="0" u="none" strike="noStrike" cap="none">
                <a:solidFill>
                  <a:schemeClr val="dk1"/>
                </a:solidFill>
                <a:latin typeface="IBM Plex Sans"/>
                <a:ea typeface="IBM Plex Sans"/>
                <a:cs typeface="IBM Plex Sans"/>
                <a:sym typeface="IBM Plex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1">
          <p15:clr>
            <a:srgbClr val="F26B43"/>
          </p15:clr>
        </p15:guide>
        <p15:guide id="2" orient="horz" pos="4431">
          <p15:clr>
            <a:srgbClr val="F26B43"/>
          </p15:clr>
        </p15:guide>
        <p15:guide id="3" pos="259">
          <p15:clr>
            <a:srgbClr val="F26B43"/>
          </p15:clr>
        </p15:guide>
        <p15:guide id="4" pos="6476">
          <p15:clr>
            <a:srgbClr val="F26B43"/>
          </p15:clr>
        </p15:guide>
        <p15:guide id="5" orient="horz" pos="1111">
          <p15:clr>
            <a:srgbClr val="F26B43"/>
          </p15:clr>
        </p15:guide>
        <p15:guide id="6" pos="703">
          <p15:clr>
            <a:srgbClr val="F26B43"/>
          </p15:clr>
        </p15:guide>
        <p15:guide id="7" pos="801">
          <p15:clr>
            <a:srgbClr val="F26B43"/>
          </p15:clr>
        </p15:guide>
        <p15:guide id="8" pos="1220">
          <p15:clr>
            <a:srgbClr val="F26B43"/>
          </p15:clr>
        </p15:guide>
        <p15:guide id="9" pos="1319">
          <p15:clr>
            <a:srgbClr val="F26B43"/>
          </p15:clr>
        </p15:guide>
        <p15:guide id="10" pos="1737">
          <p15:clr>
            <a:srgbClr val="F26B43"/>
          </p15:clr>
        </p15:guide>
        <p15:guide id="11" pos="1837">
          <p15:clr>
            <a:srgbClr val="F26B43"/>
          </p15:clr>
        </p15:guide>
        <p15:guide id="12" pos="2274">
          <p15:clr>
            <a:srgbClr val="F26B43"/>
          </p15:clr>
        </p15:guide>
        <p15:guide id="13" pos="2372">
          <p15:clr>
            <a:srgbClr val="F26B43"/>
          </p15:clr>
        </p15:guide>
        <p15:guide id="14" pos="2791">
          <p15:clr>
            <a:srgbClr val="F26B43"/>
          </p15:clr>
        </p15:guide>
        <p15:guide id="15" pos="2890">
          <p15:clr>
            <a:srgbClr val="F26B43"/>
          </p15:clr>
        </p15:guide>
        <p15:guide id="16" pos="3327">
          <p15:clr>
            <a:srgbClr val="F26B43"/>
          </p15:clr>
        </p15:guide>
        <p15:guide id="17" pos="3427">
          <p15:clr>
            <a:srgbClr val="F26B43"/>
          </p15:clr>
        </p15:guide>
        <p15:guide id="18" pos="3845">
          <p15:clr>
            <a:srgbClr val="F26B43"/>
          </p15:clr>
        </p15:guide>
        <p15:guide id="19" pos="3944">
          <p15:clr>
            <a:srgbClr val="F26B43"/>
          </p15:clr>
        </p15:guide>
        <p15:guide id="20" pos="4363">
          <p15:clr>
            <a:srgbClr val="F26B43"/>
          </p15:clr>
        </p15:guide>
        <p15:guide id="21" pos="4461">
          <p15:clr>
            <a:srgbClr val="F26B43"/>
          </p15:clr>
        </p15:guide>
        <p15:guide id="22" pos="4898">
          <p15:clr>
            <a:srgbClr val="F26B43"/>
          </p15:clr>
        </p15:guide>
        <p15:guide id="23" pos="4998">
          <p15:clr>
            <a:srgbClr val="F26B43"/>
          </p15:clr>
        </p15:guide>
        <p15:guide id="24" pos="5416">
          <p15:clr>
            <a:srgbClr val="F26B43"/>
          </p15:clr>
        </p15:guide>
        <p15:guide id="25" pos="5515">
          <p15:clr>
            <a:srgbClr val="F26B43"/>
          </p15:clr>
        </p15:guide>
        <p15:guide id="26" pos="5953">
          <p15:clr>
            <a:srgbClr val="F26B43"/>
          </p15:clr>
        </p15:guide>
        <p15:guide id="27" pos="6052">
          <p15:clr>
            <a:srgbClr val="F26B43"/>
          </p15:clr>
        </p15:guide>
        <p15:guide id="28" orient="horz" pos="18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Google Shape;39;p1"/>
          <p:cNvPicPr preferRelativeResize="0"/>
          <p:nvPr/>
        </p:nvPicPr>
        <p:blipFill rotWithShape="1">
          <a:blip r:embed="rId3">
            <a:alphaModFix/>
          </a:blip>
          <a:srcRect/>
          <a:stretch/>
        </p:blipFill>
        <p:spPr>
          <a:xfrm>
            <a:off x="419799" y="525000"/>
            <a:ext cx="1673408" cy="485292"/>
          </a:xfrm>
          <a:prstGeom prst="rect">
            <a:avLst/>
          </a:prstGeom>
          <a:noFill/>
          <a:ln>
            <a:noFill/>
          </a:ln>
        </p:spPr>
      </p:pic>
      <p:sp>
        <p:nvSpPr>
          <p:cNvPr id="40" name="Google Shape;40;p1"/>
          <p:cNvSpPr/>
          <p:nvPr/>
        </p:nvSpPr>
        <p:spPr>
          <a:xfrm>
            <a:off x="5164620" y="2818570"/>
            <a:ext cx="4128600" cy="4216500"/>
          </a:xfrm>
          <a:prstGeom prst="ellipse">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pic>
        <p:nvPicPr>
          <p:cNvPr id="41" name="Google Shape;41;p1"/>
          <p:cNvPicPr preferRelativeResize="0"/>
          <p:nvPr/>
        </p:nvPicPr>
        <p:blipFill rotWithShape="1">
          <a:blip r:embed="rId4">
            <a:alphaModFix/>
          </a:blip>
          <a:srcRect/>
          <a:stretch/>
        </p:blipFill>
        <p:spPr>
          <a:xfrm flipH="1">
            <a:off x="5366105" y="1991590"/>
            <a:ext cx="5312620" cy="5312615"/>
          </a:xfrm>
          <a:prstGeom prst="rect">
            <a:avLst/>
          </a:prstGeom>
          <a:noFill/>
          <a:ln>
            <a:noFill/>
          </a:ln>
        </p:spPr>
      </p:pic>
      <p:pic>
        <p:nvPicPr>
          <p:cNvPr id="42" name="Google Shape;42;p1"/>
          <p:cNvPicPr preferRelativeResize="0"/>
          <p:nvPr/>
        </p:nvPicPr>
        <p:blipFill rotWithShape="1">
          <a:blip r:embed="rId5">
            <a:alphaModFix/>
          </a:blip>
          <a:srcRect/>
          <a:stretch/>
        </p:blipFill>
        <p:spPr>
          <a:xfrm>
            <a:off x="3426396" y="2665744"/>
            <a:ext cx="4712640" cy="4712640"/>
          </a:xfrm>
          <a:prstGeom prst="rect">
            <a:avLst/>
          </a:prstGeom>
          <a:noFill/>
          <a:ln>
            <a:noFill/>
          </a:ln>
        </p:spPr>
      </p:pic>
      <p:sp>
        <p:nvSpPr>
          <p:cNvPr id="44" name="Google Shape;44;p1"/>
          <p:cNvSpPr txBox="1"/>
          <p:nvPr/>
        </p:nvSpPr>
        <p:spPr>
          <a:xfrm>
            <a:off x="419850" y="2387975"/>
            <a:ext cx="8178000" cy="16929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7600"/>
              <a:buFont typeface="Arial"/>
              <a:buNone/>
            </a:pPr>
            <a:r>
              <a:rPr lang="en" sz="7600" b="1" i="0" u="none" strike="noStrike" cap="none">
                <a:solidFill>
                  <a:srgbClr val="30206B"/>
                </a:solidFill>
                <a:latin typeface="IBM Plex Sans"/>
                <a:ea typeface="IBM Plex Sans"/>
                <a:cs typeface="IBM Plex Sans"/>
                <a:sym typeface="IBM Plex Sans"/>
              </a:rPr>
              <a:t>Values Workshop Guide</a:t>
            </a:r>
            <a:endParaRPr sz="7600" b="1" i="0" u="none" strike="noStrike" cap="none">
              <a:solidFill>
                <a:srgbClr val="30206B"/>
              </a:solidFill>
              <a:latin typeface="IBM Plex Sans"/>
              <a:ea typeface="IBM Plex Sans"/>
              <a:cs typeface="IBM Plex Sans"/>
              <a:sym typeface="IBM Plex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0"/>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
              <a:t>Defining Company Values | </a:t>
            </a:r>
            <a:r>
              <a:rPr lang="en" sz="1700" b="1" i="1">
                <a:solidFill>
                  <a:schemeClr val="accent2"/>
                </a:solidFill>
              </a:rPr>
              <a:t>Activity</a:t>
            </a:r>
            <a:endParaRPr>
              <a:solidFill>
                <a:schemeClr val="accent2"/>
              </a:solidFill>
            </a:endParaRPr>
          </a:p>
          <a:p>
            <a:pPr marL="0" lvl="0" indent="0" algn="l" rtl="0">
              <a:lnSpc>
                <a:spcPct val="90000"/>
              </a:lnSpc>
              <a:spcBef>
                <a:spcPts val="1200"/>
              </a:spcBef>
              <a:spcAft>
                <a:spcPts val="0"/>
              </a:spcAft>
              <a:buClr>
                <a:schemeClr val="dk1"/>
              </a:buClr>
              <a:buSzPts val="2700"/>
              <a:buFont typeface="IBM Plex Sans"/>
              <a:buNone/>
            </a:pPr>
            <a:endParaRPr sz="2200" b="1" i="1">
              <a:solidFill>
                <a:srgbClr val="5D5CFF"/>
              </a:solidFill>
            </a:endParaRPr>
          </a:p>
          <a:p>
            <a:pPr marL="0" lvl="0" indent="0" algn="l" rtl="0">
              <a:lnSpc>
                <a:spcPct val="90000"/>
              </a:lnSpc>
              <a:spcBef>
                <a:spcPts val="1200"/>
              </a:spcBef>
              <a:spcAft>
                <a:spcPts val="1200"/>
              </a:spcAft>
              <a:buSzPts val="2700"/>
              <a:buNone/>
            </a:pPr>
            <a:endParaRPr/>
          </a:p>
        </p:txBody>
      </p:sp>
      <p:graphicFrame>
        <p:nvGraphicFramePr>
          <p:cNvPr id="110" name="Google Shape;110;p10"/>
          <p:cNvGraphicFramePr/>
          <p:nvPr/>
        </p:nvGraphicFramePr>
        <p:xfrm>
          <a:off x="420700" y="1763725"/>
          <a:ext cx="9850400" cy="5271025"/>
        </p:xfrm>
        <a:graphic>
          <a:graphicData uri="http://schemas.openxmlformats.org/drawingml/2006/table">
            <a:tbl>
              <a:tblPr>
                <a:noFill/>
                <a:tableStyleId>{B99AC77F-4C58-4CE1-9B3C-BF450C95544E}</a:tableStyleId>
              </a:tblPr>
              <a:tblGrid>
                <a:gridCol w="2327300">
                  <a:extLst>
                    <a:ext uri="{9D8B030D-6E8A-4147-A177-3AD203B41FA5}">
                      <a16:colId xmlns:a16="http://schemas.microsoft.com/office/drawing/2014/main" val="20000"/>
                    </a:ext>
                  </a:extLst>
                </a:gridCol>
                <a:gridCol w="2507700">
                  <a:extLst>
                    <a:ext uri="{9D8B030D-6E8A-4147-A177-3AD203B41FA5}">
                      <a16:colId xmlns:a16="http://schemas.microsoft.com/office/drawing/2014/main" val="20001"/>
                    </a:ext>
                  </a:extLst>
                </a:gridCol>
                <a:gridCol w="2507700">
                  <a:extLst>
                    <a:ext uri="{9D8B030D-6E8A-4147-A177-3AD203B41FA5}">
                      <a16:colId xmlns:a16="http://schemas.microsoft.com/office/drawing/2014/main" val="20002"/>
                    </a:ext>
                  </a:extLst>
                </a:gridCol>
                <a:gridCol w="2507700">
                  <a:extLst>
                    <a:ext uri="{9D8B030D-6E8A-4147-A177-3AD203B41FA5}">
                      <a16:colId xmlns:a16="http://schemas.microsoft.com/office/drawing/2014/main" val="20003"/>
                    </a:ext>
                  </a:extLst>
                </a:gridCol>
              </a:tblGrid>
              <a:tr h="31892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rgbClr val="20124D"/>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Value 1</a:t>
                      </a:r>
                      <a:endParaRPr sz="1200" b="1"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Value 2</a:t>
                      </a:r>
                      <a:endParaRPr sz="1200" b="1"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Value 3</a:t>
                      </a:r>
                      <a:endParaRPr sz="1200" b="1"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60725">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solidFill>
                            <a:schemeClr val="dk1"/>
                          </a:solidFill>
                          <a:latin typeface="IBM Plex Sans Condensed"/>
                          <a:ea typeface="IBM Plex Sans Condensed"/>
                          <a:cs typeface="IBM Plex Sans Condensed"/>
                          <a:sym typeface="IBM Plex Sans Condensed"/>
                        </a:rPr>
                        <a:t>Our company values</a:t>
                      </a:r>
                      <a:endParaRPr sz="1600" b="1"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FDEFF"/>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2"/>
                        </a:solidFill>
                        <a:latin typeface="IBM Plex Mono"/>
                        <a:ea typeface="IBM Plex Mono"/>
                        <a:cs typeface="IBM Plex Mono"/>
                        <a:sym typeface="IBM Plex Mono"/>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FDEFF"/>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2"/>
                        </a:solidFill>
                        <a:latin typeface="IBM Plex Mono"/>
                        <a:ea typeface="IBM Plex Mono"/>
                        <a:cs typeface="IBM Plex Mono"/>
                        <a:sym typeface="IBM Plex Mono"/>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FDEFF"/>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chemeClr val="accent2"/>
                        </a:solidFill>
                        <a:latin typeface="IBM Plex Mono"/>
                        <a:ea typeface="IBM Plex Mono"/>
                        <a:cs typeface="IBM Plex Mono"/>
                        <a:sym typeface="IBM Plex Mono"/>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FDEFF"/>
                    </a:solidFill>
                  </a:tcPr>
                </a:tc>
                <a:extLst>
                  <a:ext uri="{0D108BD9-81ED-4DB2-BD59-A6C34878D82A}">
                    <a16:rowId xmlns:a16="http://schemas.microsoft.com/office/drawing/2014/main" val="10001"/>
                  </a:ext>
                </a:extLst>
              </a:tr>
              <a:tr h="7607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IBM Plex Sans Medium"/>
                          <a:ea typeface="IBM Plex Sans Medium"/>
                          <a:cs typeface="IBM Plex Sans Medium"/>
                          <a:sym typeface="IBM Plex Sans Medium"/>
                        </a:rPr>
                        <a:t>Does this value reflect your group's top five personal values?</a:t>
                      </a:r>
                      <a:endParaRPr sz="1200" u="none" strike="noStrike" cap="none">
                        <a:solidFill>
                          <a:schemeClr val="dk1"/>
                        </a:solidFill>
                        <a:latin typeface="IBM Plex Sans Medium"/>
                        <a:ea typeface="IBM Plex Sans Medium"/>
                        <a:cs typeface="IBM Plex Sans Medium"/>
                        <a:sym typeface="IBM Plex Sans Medium"/>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607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IBM Plex Sans Medium"/>
                          <a:ea typeface="IBM Plex Sans Medium"/>
                          <a:cs typeface="IBM Plex Sans Medium"/>
                          <a:sym typeface="IBM Plex Sans Medium"/>
                        </a:rPr>
                        <a:t>Do the current values reflect your company in the future?</a:t>
                      </a:r>
                      <a:endParaRPr sz="1200" u="none" strike="noStrike" cap="none">
                        <a:solidFill>
                          <a:schemeClr val="dk1"/>
                        </a:solidFill>
                        <a:latin typeface="IBM Plex Sans Medium"/>
                        <a:ea typeface="IBM Plex Sans Medium"/>
                        <a:cs typeface="IBM Plex Sans Medium"/>
                        <a:sym typeface="IBM Plex Sans Medium"/>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607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IBM Plex Sans Medium"/>
                          <a:ea typeface="IBM Plex Sans Medium"/>
                          <a:cs typeface="IBM Plex Sans Medium"/>
                          <a:sym typeface="IBM Plex Sans Medium"/>
                        </a:rPr>
                        <a:t>Should this value be kept, removed, or changed?</a:t>
                      </a:r>
                      <a:endParaRPr sz="1200" u="none" strike="noStrike" cap="none">
                        <a:solidFill>
                          <a:schemeClr val="dk1"/>
                        </a:solidFill>
                        <a:latin typeface="IBM Plex Sans Medium"/>
                        <a:ea typeface="IBM Plex Sans Medium"/>
                        <a:cs typeface="IBM Plex Sans Medium"/>
                        <a:sym typeface="IBM Plex Sans Medium"/>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607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IBM Plex Sans Medium"/>
                          <a:ea typeface="IBM Plex Sans Medium"/>
                          <a:cs typeface="IBM Plex Sans Medium"/>
                          <a:sym typeface="IBM Plex Sans Medium"/>
                        </a:rPr>
                        <a:t>Why?</a:t>
                      </a:r>
                      <a:endParaRPr sz="1200" u="none" strike="noStrike" cap="none">
                        <a:solidFill>
                          <a:schemeClr val="dk1"/>
                        </a:solidFill>
                        <a:latin typeface="IBM Plex Sans Medium"/>
                        <a:ea typeface="IBM Plex Sans Medium"/>
                        <a:cs typeface="IBM Plex Sans Medium"/>
                        <a:sym typeface="IBM Plex Sans Medium"/>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1484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IBM Plex Sans Medium"/>
                          <a:ea typeface="IBM Plex Sans Medium"/>
                          <a:cs typeface="IBM Plex Sans Medium"/>
                          <a:sym typeface="IBM Plex Sans Medium"/>
                        </a:rPr>
                        <a:t>Is there anything missing</a:t>
                      </a:r>
                      <a:br>
                        <a:rPr lang="en" sz="1200" u="none" strike="noStrike" cap="none">
                          <a:solidFill>
                            <a:schemeClr val="dk1"/>
                          </a:solidFill>
                          <a:latin typeface="IBM Plex Sans Medium"/>
                          <a:ea typeface="IBM Plex Sans Medium"/>
                          <a:cs typeface="IBM Plex Sans Medium"/>
                          <a:sym typeface="IBM Plex Sans Medium"/>
                        </a:rPr>
                      </a:br>
                      <a:r>
                        <a:rPr lang="en" sz="1200" u="none" strike="noStrike" cap="none">
                          <a:solidFill>
                            <a:schemeClr val="dk1"/>
                          </a:solidFill>
                          <a:latin typeface="IBM Plex Sans Medium"/>
                          <a:ea typeface="IBM Plex Sans Medium"/>
                          <a:cs typeface="IBM Plex Sans Medium"/>
                          <a:sym typeface="IBM Plex Sans Medium"/>
                        </a:rPr>
                        <a:t>that you want to add?</a:t>
                      </a:r>
                      <a:endParaRPr sz="1200" u="none" strike="noStrike" cap="none">
                        <a:solidFill>
                          <a:schemeClr val="dk1"/>
                        </a:solidFill>
                        <a:latin typeface="IBM Plex Sans Medium"/>
                        <a:ea typeface="IBM Plex Sans Medium"/>
                        <a:cs typeface="IBM Plex Sans Medium"/>
                        <a:sym typeface="IBM Plex Sans Medium"/>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20124D"/>
                        </a:solidFill>
                        <a:highlight>
                          <a:srgbClr val="FFFFFF"/>
                        </a:highlight>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1"/>
          <p:cNvSpPr txBox="1">
            <a:spLocks noGrp="1"/>
          </p:cNvSpPr>
          <p:nvPr>
            <p:ph type="title"/>
          </p:nvPr>
        </p:nvSpPr>
        <p:spPr>
          <a:xfrm>
            <a:off x="430225" y="525000"/>
            <a:ext cx="91773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
              <a:t>Final Three Values and Behaviors | </a:t>
            </a:r>
            <a:r>
              <a:rPr lang="en" sz="1700" b="1" i="1">
                <a:solidFill>
                  <a:schemeClr val="dk2"/>
                </a:solidFill>
              </a:rPr>
              <a:t>Example</a:t>
            </a:r>
            <a:endParaRPr>
              <a:solidFill>
                <a:schemeClr val="dk2"/>
              </a:solidFill>
            </a:endParaRPr>
          </a:p>
          <a:p>
            <a:pPr marL="0" lvl="0" indent="0" algn="l" rtl="0">
              <a:lnSpc>
                <a:spcPct val="90000"/>
              </a:lnSpc>
              <a:spcBef>
                <a:spcPts val="1200"/>
              </a:spcBef>
              <a:spcAft>
                <a:spcPts val="0"/>
              </a:spcAft>
              <a:buClr>
                <a:schemeClr val="dk1"/>
              </a:buClr>
              <a:buSzPts val="2700"/>
              <a:buFont typeface="IBM Plex Sans"/>
              <a:buNone/>
            </a:pPr>
            <a:endParaRPr sz="2200" b="1" i="1">
              <a:solidFill>
                <a:schemeClr val="dk2"/>
              </a:solidFill>
            </a:endParaRPr>
          </a:p>
          <a:p>
            <a:pPr marL="0" lvl="0" indent="0" algn="l" rtl="0">
              <a:lnSpc>
                <a:spcPct val="90000"/>
              </a:lnSpc>
              <a:spcBef>
                <a:spcPts val="1200"/>
              </a:spcBef>
              <a:spcAft>
                <a:spcPts val="1200"/>
              </a:spcAft>
              <a:buSzPts val="2700"/>
              <a:buNone/>
            </a:pPr>
            <a:endParaRPr/>
          </a:p>
        </p:txBody>
      </p:sp>
      <p:sp>
        <p:nvSpPr>
          <p:cNvPr id="116" name="Google Shape;116;p11"/>
          <p:cNvSpPr txBox="1">
            <a:spLocks noGrp="1"/>
          </p:cNvSpPr>
          <p:nvPr>
            <p:ph type="body" idx="1"/>
          </p:nvPr>
        </p:nvSpPr>
        <p:spPr>
          <a:xfrm>
            <a:off x="419800" y="1764000"/>
            <a:ext cx="5684100" cy="3874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200"/>
              <a:buNone/>
            </a:pPr>
            <a:endParaRPr>
              <a:latin typeface="IBM Plex Sans"/>
              <a:ea typeface="IBM Plex Sans"/>
              <a:cs typeface="IBM Plex Sans"/>
              <a:sym typeface="IBM Plex Sans"/>
            </a:endParaRPr>
          </a:p>
          <a:p>
            <a:pPr marL="0" lvl="0" indent="0" algn="l" rtl="0">
              <a:lnSpc>
                <a:spcPct val="115000"/>
              </a:lnSpc>
              <a:spcBef>
                <a:spcPts val="0"/>
              </a:spcBef>
              <a:spcAft>
                <a:spcPts val="0"/>
              </a:spcAft>
              <a:buSzPts val="1200"/>
              <a:buNone/>
            </a:pPr>
            <a:endParaRPr>
              <a:latin typeface="IBM Plex Sans"/>
              <a:ea typeface="IBM Plex Sans"/>
              <a:cs typeface="IBM Plex Sans"/>
              <a:sym typeface="IBM Plex Sans"/>
            </a:endParaRPr>
          </a:p>
          <a:p>
            <a:pPr marL="0" lvl="0" indent="0" algn="l" rtl="0">
              <a:lnSpc>
                <a:spcPct val="125000"/>
              </a:lnSpc>
              <a:spcBef>
                <a:spcPts val="1100"/>
              </a:spcBef>
              <a:spcAft>
                <a:spcPts val="0"/>
              </a:spcAft>
              <a:buSzPts val="1200"/>
              <a:buNone/>
            </a:pPr>
            <a:endParaRPr>
              <a:latin typeface="IBM Plex Sans"/>
              <a:ea typeface="IBM Plex Sans"/>
              <a:cs typeface="IBM Plex Sans"/>
              <a:sym typeface="IBM Plex Sans"/>
            </a:endParaRPr>
          </a:p>
          <a:p>
            <a:pPr marL="0" lvl="0" indent="0" algn="l" rtl="0">
              <a:lnSpc>
                <a:spcPct val="125000"/>
              </a:lnSpc>
              <a:spcBef>
                <a:spcPts val="1100"/>
              </a:spcBef>
              <a:spcAft>
                <a:spcPts val="0"/>
              </a:spcAft>
              <a:buSzPts val="1200"/>
              <a:buNone/>
            </a:pPr>
            <a:endParaRPr>
              <a:latin typeface="IBM Plex Sans"/>
              <a:ea typeface="IBM Plex Sans"/>
              <a:cs typeface="IBM Plex Sans"/>
              <a:sym typeface="IBM Plex Sans"/>
            </a:endParaRPr>
          </a:p>
          <a:p>
            <a:pPr marL="0" lvl="0" indent="0" algn="l" rtl="0">
              <a:lnSpc>
                <a:spcPct val="125000"/>
              </a:lnSpc>
              <a:spcBef>
                <a:spcPts val="1100"/>
              </a:spcBef>
              <a:spcAft>
                <a:spcPts val="0"/>
              </a:spcAft>
              <a:buSzPts val="1200"/>
              <a:buNone/>
            </a:pPr>
            <a:endParaRPr>
              <a:solidFill>
                <a:srgbClr val="5D5CFF"/>
              </a:solidFill>
            </a:endParaRPr>
          </a:p>
        </p:txBody>
      </p:sp>
      <p:graphicFrame>
        <p:nvGraphicFramePr>
          <p:cNvPr id="117" name="Google Shape;117;p11"/>
          <p:cNvGraphicFramePr/>
          <p:nvPr/>
        </p:nvGraphicFramePr>
        <p:xfrm>
          <a:off x="420700" y="1763713"/>
          <a:ext cx="9850400" cy="2454958"/>
        </p:xfrm>
        <a:graphic>
          <a:graphicData uri="http://schemas.openxmlformats.org/drawingml/2006/table">
            <a:tbl>
              <a:tblPr>
                <a:noFill/>
                <a:tableStyleId>{D52D2177-BBE7-482C-8CB1-9A85F1594A2D}</a:tableStyleId>
              </a:tblPr>
              <a:tblGrid>
                <a:gridCol w="1510750">
                  <a:extLst>
                    <a:ext uri="{9D8B030D-6E8A-4147-A177-3AD203B41FA5}">
                      <a16:colId xmlns:a16="http://schemas.microsoft.com/office/drawing/2014/main" val="20000"/>
                    </a:ext>
                  </a:extLst>
                </a:gridCol>
                <a:gridCol w="979500">
                  <a:extLst>
                    <a:ext uri="{9D8B030D-6E8A-4147-A177-3AD203B41FA5}">
                      <a16:colId xmlns:a16="http://schemas.microsoft.com/office/drawing/2014/main" val="20001"/>
                    </a:ext>
                  </a:extLst>
                </a:gridCol>
                <a:gridCol w="3680075">
                  <a:extLst>
                    <a:ext uri="{9D8B030D-6E8A-4147-A177-3AD203B41FA5}">
                      <a16:colId xmlns:a16="http://schemas.microsoft.com/office/drawing/2014/main" val="20002"/>
                    </a:ext>
                  </a:extLst>
                </a:gridCol>
                <a:gridCol w="3680075">
                  <a:extLst>
                    <a:ext uri="{9D8B030D-6E8A-4147-A177-3AD203B41FA5}">
                      <a16:colId xmlns:a16="http://schemas.microsoft.com/office/drawing/2014/main" val="20003"/>
                    </a:ext>
                  </a:extLst>
                </a:gridCol>
              </a:tblGrid>
              <a:tr h="415025">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Top three values</a:t>
                      </a:r>
                      <a:endParaRPr sz="1000" b="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Type of role</a:t>
                      </a:r>
                      <a:endParaRPr sz="1000" b="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What behaviors demonstrate this value? </a:t>
                      </a:r>
                      <a:endParaRPr sz="1000" b="1" u="none" strike="noStrike" cap="none">
                        <a:solidFill>
                          <a:schemeClr val="dk1"/>
                        </a:solidFill>
                        <a:latin typeface="IBM Plex Sans"/>
                        <a:ea typeface="IBM Plex Sans"/>
                        <a:cs typeface="IBM Plex Sans"/>
                        <a:sym typeface="IBM Plex Sans"/>
                      </a:endParaRPr>
                    </a:p>
                    <a:p>
                      <a:pPr marL="0" marR="0" lvl="0" indent="0" algn="l" rtl="0">
                        <a:lnSpc>
                          <a:spcPct val="100000"/>
                        </a:lnSpc>
                        <a:spcBef>
                          <a:spcPts val="0"/>
                        </a:spcBef>
                        <a:spcAft>
                          <a:spcPts val="0"/>
                        </a:spcAft>
                        <a:buClr>
                          <a:srgbClr val="000000"/>
                        </a:buClr>
                        <a:buSzPts val="1000"/>
                        <a:buFont typeface="Arial"/>
                        <a:buNone/>
                      </a:pPr>
                      <a:r>
                        <a:rPr lang="en" sz="1000" i="1" u="none" strike="noStrike" cap="none">
                          <a:solidFill>
                            <a:schemeClr val="dk1"/>
                          </a:solidFill>
                          <a:latin typeface="IBM Plex Sans"/>
                          <a:ea typeface="IBM Plex Sans"/>
                          <a:cs typeface="IBM Plex Sans"/>
                          <a:sym typeface="IBM Plex Sans"/>
                        </a:rPr>
                        <a:t>(Add real-life examples)</a:t>
                      </a:r>
                      <a:endParaRPr sz="1000" b="1" i="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What behaviors undermine this value?</a:t>
                      </a:r>
                      <a:br>
                        <a:rPr lang="en" sz="1000" b="1" u="none" strike="noStrike" cap="none">
                          <a:solidFill>
                            <a:schemeClr val="dk1"/>
                          </a:solidFill>
                          <a:latin typeface="IBM Plex Sans"/>
                          <a:ea typeface="IBM Plex Sans"/>
                          <a:cs typeface="IBM Plex Sans"/>
                          <a:sym typeface="IBM Plex Sans"/>
                        </a:rPr>
                      </a:br>
                      <a:r>
                        <a:rPr lang="en" sz="1000" i="1" u="none" strike="noStrike" cap="none">
                          <a:solidFill>
                            <a:schemeClr val="dk1"/>
                          </a:solidFill>
                          <a:latin typeface="IBM Plex Sans"/>
                          <a:ea typeface="IBM Plex Sans"/>
                          <a:cs typeface="IBM Plex Sans"/>
                          <a:sym typeface="IBM Plex Sans"/>
                        </a:rPr>
                        <a:t>(Add real-life examples)</a:t>
                      </a:r>
                      <a:endParaRPr sz="1000" b="1" i="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1215450">
                <a:tc rowSpan="3">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1. </a:t>
                      </a:r>
                      <a:r>
                        <a:rPr lang="en" sz="1000" u="none" strike="noStrike" cap="none">
                          <a:solidFill>
                            <a:schemeClr val="dk1"/>
                          </a:solidFill>
                          <a:latin typeface="IBM Plex Sans"/>
                          <a:ea typeface="IBM Plex Sans"/>
                          <a:cs typeface="IBM Plex Sans"/>
                          <a:sym typeface="IBM Plex Sans"/>
                        </a:rPr>
                        <a:t>Respect</a:t>
                      </a:r>
                      <a:endParaRPr sz="1000" b="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Individual contributor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I speak to others using inclusive language.</a:t>
                      </a:r>
                      <a:endParaRPr sz="1000" u="none" strike="noStrike" cap="none">
                        <a:solidFill>
                          <a:schemeClr val="dk1"/>
                        </a:solidFill>
                        <a:latin typeface="IBM Plex Sans Condensed"/>
                        <a:ea typeface="IBM Plex Sans Condensed"/>
                        <a:cs typeface="IBM Plex Sans Condensed"/>
                        <a:sym typeface="IBM Plex Sans Condensed"/>
                      </a:endParaRPr>
                    </a:p>
                    <a:p>
                      <a:pPr marL="0" marR="0" lvl="0" indent="0" algn="l" rtl="0">
                        <a:lnSpc>
                          <a:spcPct val="15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I provide all people the opportunity to be heard.</a:t>
                      </a:r>
                      <a:endParaRPr sz="1000" u="none" strike="noStrike" cap="none">
                        <a:solidFill>
                          <a:schemeClr val="dk1"/>
                        </a:solidFill>
                        <a:latin typeface="IBM Plex Sans Condensed"/>
                        <a:ea typeface="IBM Plex Sans Condensed"/>
                        <a:cs typeface="IBM Plex Sans Condensed"/>
                        <a:sym typeface="IBM Plex Sans Condensed"/>
                      </a:endParaRPr>
                    </a:p>
                    <a:p>
                      <a:pPr marL="0" marR="0" lvl="0" indent="0" algn="l" rtl="0">
                        <a:lnSpc>
                          <a:spcPct val="15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My feedback is always constructive.</a:t>
                      </a:r>
                      <a:endParaRPr sz="1000" u="none" strike="noStrike" cap="none">
                        <a:solidFill>
                          <a:schemeClr val="dk1"/>
                        </a:solidFill>
                        <a:latin typeface="IBM Plex Sans Condensed"/>
                        <a:ea typeface="IBM Plex Sans Condensed"/>
                        <a:cs typeface="IBM Plex Sans Condensed"/>
                        <a:sym typeface="IBM Plex Sans Condensed"/>
                      </a:endParaRPr>
                    </a:p>
                    <a:p>
                      <a:pPr marL="0" marR="0" lvl="0" indent="0" algn="l" rtl="0">
                        <a:lnSpc>
                          <a:spcPct val="15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I always try to offer a solution.</a:t>
                      </a:r>
                      <a:endParaRPr sz="1000" u="none" strike="noStrike" cap="none">
                        <a:solidFill>
                          <a:schemeClr val="dk1"/>
                        </a:solidFill>
                        <a:latin typeface="IBM Plex Sans Condensed"/>
                        <a:ea typeface="IBM Plex Sans Condensed"/>
                        <a:cs typeface="IBM Plex Sans Condensed"/>
                        <a:sym typeface="IBM Plex Sans Condensed"/>
                      </a:endParaRPr>
                    </a:p>
                    <a:p>
                      <a:pPr marL="0" marR="0" lvl="0" indent="0" algn="l" rtl="0">
                        <a:lnSpc>
                          <a:spcPct val="15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I deal with others directly when we have conflict.</a:t>
                      </a: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I only point out problems.</a:t>
                      </a:r>
                      <a:endParaRPr sz="1000" u="none" strike="noStrike" cap="none">
                        <a:solidFill>
                          <a:schemeClr val="dk1"/>
                        </a:solidFill>
                        <a:latin typeface="IBM Plex Sans Condensed"/>
                        <a:ea typeface="IBM Plex Sans Condensed"/>
                        <a:cs typeface="IBM Plex Sans Condensed"/>
                        <a:sym typeface="IBM Plex Sans Condensed"/>
                      </a:endParaRPr>
                    </a:p>
                    <a:p>
                      <a:pPr marL="0" marR="0" lvl="0" indent="0" algn="l" rtl="0">
                        <a:lnSpc>
                          <a:spcPct val="15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I talk about others without them being in the room.</a:t>
                      </a:r>
                      <a:endParaRPr sz="1000" u="none" strike="noStrike" cap="none">
                        <a:solidFill>
                          <a:schemeClr val="dk1"/>
                        </a:solidFill>
                        <a:latin typeface="IBM Plex Sans Condensed"/>
                        <a:ea typeface="IBM Plex Sans Condensed"/>
                        <a:cs typeface="IBM Plex Sans Condensed"/>
                        <a:sym typeface="IBM Plex Sans Condensed"/>
                      </a:endParaRPr>
                    </a:p>
                    <a:p>
                      <a:pPr marL="0" marR="0" lvl="0" indent="0" algn="l" rtl="0">
                        <a:lnSpc>
                          <a:spcPct val="15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We form cliques that exclude some colleagues.</a:t>
                      </a: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9025">
                <a:tc vMerge="1">
                  <a:txBody>
                    <a:bodyPr/>
                    <a:lstStyle/>
                    <a:p>
                      <a:endParaRPr lang="en-NL"/>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Manager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Same</a:t>
                      </a: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Same</a:t>
                      </a: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9025">
                <a:tc vMerge="1">
                  <a:txBody>
                    <a:bodyPr/>
                    <a:lstStyle/>
                    <a:p>
                      <a:endParaRPr lang="en-NL"/>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Leader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Same</a:t>
                      </a: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Condensed"/>
                          <a:ea typeface="IBM Plex Sans Condensed"/>
                          <a:cs typeface="IBM Plex Sans Condensed"/>
                          <a:sym typeface="IBM Plex Sans Condensed"/>
                        </a:rPr>
                        <a:t>Same </a:t>
                      </a: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2"/>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
              <a:t>Final Three Values and Behaviors | </a:t>
            </a:r>
            <a:r>
              <a:rPr lang="en" sz="1700" b="1" i="1">
                <a:solidFill>
                  <a:schemeClr val="accent2"/>
                </a:solidFill>
              </a:rPr>
              <a:t>Template</a:t>
            </a:r>
            <a:endParaRPr sz="2200" b="1" i="1">
              <a:solidFill>
                <a:schemeClr val="accent2"/>
              </a:solidFill>
            </a:endParaRPr>
          </a:p>
          <a:p>
            <a:pPr marL="0" lvl="0" indent="0" algn="l" rtl="0">
              <a:lnSpc>
                <a:spcPct val="90000"/>
              </a:lnSpc>
              <a:spcBef>
                <a:spcPts val="0"/>
              </a:spcBef>
              <a:spcAft>
                <a:spcPts val="0"/>
              </a:spcAft>
              <a:buSzPts val="2700"/>
              <a:buNone/>
            </a:pPr>
            <a:endParaRPr/>
          </a:p>
        </p:txBody>
      </p:sp>
      <p:graphicFrame>
        <p:nvGraphicFramePr>
          <p:cNvPr id="123" name="Google Shape;123;p12"/>
          <p:cNvGraphicFramePr/>
          <p:nvPr/>
        </p:nvGraphicFramePr>
        <p:xfrm>
          <a:off x="420713" y="1763725"/>
          <a:ext cx="3000000" cy="3000000"/>
        </p:xfrm>
        <a:graphic>
          <a:graphicData uri="http://schemas.openxmlformats.org/drawingml/2006/table">
            <a:tbl>
              <a:tblPr>
                <a:noFill/>
                <a:tableStyleId>{D52D2177-BBE7-482C-8CB1-9A85F1594A2D}</a:tableStyleId>
              </a:tblPr>
              <a:tblGrid>
                <a:gridCol w="1506525">
                  <a:extLst>
                    <a:ext uri="{9D8B030D-6E8A-4147-A177-3AD203B41FA5}">
                      <a16:colId xmlns:a16="http://schemas.microsoft.com/office/drawing/2014/main" val="20000"/>
                    </a:ext>
                  </a:extLst>
                </a:gridCol>
                <a:gridCol w="979500">
                  <a:extLst>
                    <a:ext uri="{9D8B030D-6E8A-4147-A177-3AD203B41FA5}">
                      <a16:colId xmlns:a16="http://schemas.microsoft.com/office/drawing/2014/main" val="20001"/>
                    </a:ext>
                  </a:extLst>
                </a:gridCol>
                <a:gridCol w="3682175">
                  <a:extLst>
                    <a:ext uri="{9D8B030D-6E8A-4147-A177-3AD203B41FA5}">
                      <a16:colId xmlns:a16="http://schemas.microsoft.com/office/drawing/2014/main" val="20002"/>
                    </a:ext>
                  </a:extLst>
                </a:gridCol>
                <a:gridCol w="3682175">
                  <a:extLst>
                    <a:ext uri="{9D8B030D-6E8A-4147-A177-3AD203B41FA5}">
                      <a16:colId xmlns:a16="http://schemas.microsoft.com/office/drawing/2014/main" val="20003"/>
                    </a:ext>
                  </a:extLst>
                </a:gridCol>
              </a:tblGrid>
              <a:tr h="419250">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Top three values</a:t>
                      </a:r>
                      <a:endParaRPr sz="1000" b="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FDE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Type of role</a:t>
                      </a:r>
                      <a:endParaRPr sz="1000" b="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What behaviors demonstrate this value?  </a:t>
                      </a:r>
                      <a:endParaRPr sz="1000" b="1" u="none" strike="noStrike" cap="none">
                        <a:solidFill>
                          <a:schemeClr val="dk1"/>
                        </a:solidFill>
                        <a:latin typeface="IBM Plex Sans"/>
                        <a:ea typeface="IBM Plex Sans"/>
                        <a:cs typeface="IBM Plex Sans"/>
                        <a:sym typeface="IBM Plex Sans"/>
                      </a:endParaRPr>
                    </a:p>
                    <a:p>
                      <a:pPr marL="0" marR="0" lvl="0" indent="0" algn="l" rtl="0">
                        <a:lnSpc>
                          <a:spcPct val="100000"/>
                        </a:lnSpc>
                        <a:spcBef>
                          <a:spcPts val="0"/>
                        </a:spcBef>
                        <a:spcAft>
                          <a:spcPts val="0"/>
                        </a:spcAft>
                        <a:buClr>
                          <a:srgbClr val="000000"/>
                        </a:buClr>
                        <a:buSzPts val="1000"/>
                        <a:buFont typeface="Arial"/>
                        <a:buNone/>
                      </a:pPr>
                      <a:r>
                        <a:rPr lang="en" sz="1000" i="1" u="none" strike="noStrike" cap="none">
                          <a:solidFill>
                            <a:schemeClr val="dk1"/>
                          </a:solidFill>
                          <a:latin typeface="IBM Plex Sans"/>
                          <a:ea typeface="IBM Plex Sans"/>
                          <a:cs typeface="IBM Plex Sans"/>
                          <a:sym typeface="IBM Plex Sans"/>
                        </a:rPr>
                        <a:t>(Add real-life examples)</a:t>
                      </a:r>
                      <a:endParaRPr sz="1000" b="1" i="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FDE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What behaviors undermine this value?</a:t>
                      </a:r>
                      <a:br>
                        <a:rPr lang="en" sz="1000" b="1" u="none" strike="noStrike" cap="none">
                          <a:solidFill>
                            <a:schemeClr val="dk1"/>
                          </a:solidFill>
                          <a:latin typeface="IBM Plex Sans"/>
                          <a:ea typeface="IBM Plex Sans"/>
                          <a:cs typeface="IBM Plex Sans"/>
                          <a:sym typeface="IBM Plex Sans"/>
                        </a:rPr>
                      </a:br>
                      <a:r>
                        <a:rPr lang="en" sz="1000" i="1" u="none" strike="noStrike" cap="none">
                          <a:solidFill>
                            <a:schemeClr val="dk1"/>
                          </a:solidFill>
                          <a:latin typeface="IBM Plex Sans"/>
                          <a:ea typeface="IBM Plex Sans"/>
                          <a:cs typeface="IBM Plex Sans"/>
                          <a:sym typeface="IBM Plex Sans"/>
                        </a:rPr>
                        <a:t>(Add real-life examples)</a:t>
                      </a:r>
                      <a:endParaRPr sz="1000" b="1" i="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FDEFF"/>
                    </a:solidFill>
                  </a:tcPr>
                </a:tc>
                <a:extLst>
                  <a:ext uri="{0D108BD9-81ED-4DB2-BD59-A6C34878D82A}">
                    <a16:rowId xmlns:a16="http://schemas.microsoft.com/office/drawing/2014/main" val="10000"/>
                  </a:ext>
                </a:extLst>
              </a:tr>
              <a:tr h="491950">
                <a:tc rowSpan="3">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1</a:t>
                      </a:r>
                      <a:endParaRPr sz="1000" b="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Individual contributor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91950">
                <a:tc vMerge="1">
                  <a:txBody>
                    <a:bodyPr/>
                    <a:lstStyle/>
                    <a:p>
                      <a:endParaRPr lang="en-NL"/>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Manager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91950">
                <a:tc vMerge="1">
                  <a:txBody>
                    <a:bodyPr/>
                    <a:lstStyle/>
                    <a:p>
                      <a:endParaRPr lang="en-NL"/>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Leader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02475">
                <a:tc rowSpan="3">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2</a:t>
                      </a:r>
                      <a:endParaRPr sz="1000" b="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Individual contributor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02475">
                <a:tc vMerge="1">
                  <a:txBody>
                    <a:bodyPr/>
                    <a:lstStyle/>
                    <a:p>
                      <a:endParaRPr lang="en-NL"/>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Manager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02475">
                <a:tc vMerge="1">
                  <a:txBody>
                    <a:bodyPr/>
                    <a:lstStyle/>
                    <a:p>
                      <a:endParaRPr lang="en-NL"/>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Leader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618450">
                <a:tc rowSpan="3">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chemeClr val="dk1"/>
                          </a:solidFill>
                          <a:latin typeface="IBM Plex Sans"/>
                          <a:ea typeface="IBM Plex Sans"/>
                          <a:cs typeface="IBM Plex Sans"/>
                          <a:sym typeface="IBM Plex Sans"/>
                        </a:rPr>
                        <a:t>3</a:t>
                      </a:r>
                      <a:endParaRPr sz="1000" b="1" u="none" strike="noStrike" cap="none">
                        <a:solidFill>
                          <a:schemeClr val="dk1"/>
                        </a:solidFill>
                        <a:latin typeface="IBM Plex Sans"/>
                        <a:ea typeface="IBM Plex Sans"/>
                        <a:cs typeface="IBM Plex Sans"/>
                        <a:sym typeface="IBM Plex Sans"/>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Individual contributor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618450">
                <a:tc vMerge="1">
                  <a:txBody>
                    <a:bodyPr/>
                    <a:lstStyle/>
                    <a:p>
                      <a:endParaRPr lang="en-NL"/>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Manager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618450">
                <a:tc vMerge="1">
                  <a:txBody>
                    <a:bodyPr/>
                    <a:lstStyle/>
                    <a:p>
                      <a:endParaRPr lang="en-NL"/>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IBM Plex Sans"/>
                          <a:ea typeface="IBM Plex Sans"/>
                          <a:cs typeface="IBM Plex Sans"/>
                          <a:sym typeface="IBM Plex Sans"/>
                        </a:rPr>
                        <a:t>Leader</a:t>
                      </a:r>
                      <a:endParaRPr sz="1000" u="none" strike="noStrike" cap="none">
                        <a:solidFill>
                          <a:schemeClr val="dk1"/>
                        </a:solidFill>
                        <a:latin typeface="IBM Plex Sans"/>
                        <a:ea typeface="IBM Plex Sans"/>
                        <a:cs typeface="IBM Plex Sans"/>
                        <a:sym typeface="IBM Plex San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Condensed"/>
                        <a:ea typeface="IBM Plex Sans Condensed"/>
                        <a:cs typeface="IBM Plex Sans Condensed"/>
                        <a:sym typeface="IBM Plex Sans Condensed"/>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430225" y="525000"/>
            <a:ext cx="91773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
              <a:t>Integrating Values Into Daily Work </a:t>
            </a:r>
            <a:endParaRPr/>
          </a:p>
        </p:txBody>
      </p:sp>
      <p:sp>
        <p:nvSpPr>
          <p:cNvPr id="129" name="Google Shape;129;p13"/>
          <p:cNvSpPr txBox="1"/>
          <p:nvPr/>
        </p:nvSpPr>
        <p:spPr>
          <a:xfrm>
            <a:off x="1271600" y="3412800"/>
            <a:ext cx="8178900" cy="1039200"/>
          </a:xfrm>
          <a:prstGeom prst="rect">
            <a:avLst/>
          </a:prstGeom>
          <a:noFill/>
          <a:ln>
            <a:noFill/>
          </a:ln>
        </p:spPr>
        <p:txBody>
          <a:bodyPr spcFirstLastPara="1" wrap="square" lIns="0" tIns="0" rIns="0" bIns="0" anchor="ctr" anchorCtr="0">
            <a:noAutofit/>
          </a:bodyPr>
          <a:lstStyle/>
          <a:p>
            <a:pPr marL="0" marR="0" lvl="1" indent="0" algn="ctr" rtl="0">
              <a:lnSpc>
                <a:spcPct val="100000"/>
              </a:lnSpc>
              <a:spcBef>
                <a:spcPts val="0"/>
              </a:spcBef>
              <a:spcAft>
                <a:spcPts val="0"/>
              </a:spcAft>
              <a:buClr>
                <a:srgbClr val="1EBBF0"/>
              </a:buClr>
              <a:buSzPts val="1600"/>
              <a:buFont typeface="Courier New"/>
              <a:buNone/>
            </a:pPr>
            <a:r>
              <a:rPr lang="en" sz="3100" b="1" i="0" u="none" strike="noStrike" cap="none">
                <a:solidFill>
                  <a:srgbClr val="31216B"/>
                </a:solidFill>
                <a:latin typeface="IBM Plex Sans SemiBold"/>
                <a:ea typeface="IBM Plex Sans SemiBold"/>
                <a:cs typeface="IBM Plex Sans SemiBold"/>
                <a:sym typeface="IBM Plex Sans SemiBold"/>
              </a:rPr>
              <a:t>Discussion:</a:t>
            </a:r>
            <a:br>
              <a:rPr lang="en" sz="4800" b="1" i="0" u="none" strike="noStrike" cap="none">
                <a:solidFill>
                  <a:srgbClr val="31216B"/>
                </a:solidFill>
                <a:latin typeface="IBM Plex Sans SemiBold"/>
                <a:ea typeface="IBM Plex Sans SemiBold"/>
                <a:cs typeface="IBM Plex Sans SemiBold"/>
                <a:sym typeface="IBM Plex Sans SemiBold"/>
              </a:rPr>
            </a:br>
            <a:r>
              <a:rPr lang="en" sz="4900" b="0" i="1" u="none" strike="noStrike" cap="none">
                <a:solidFill>
                  <a:srgbClr val="31216B"/>
                </a:solidFill>
                <a:latin typeface="Bitter Light"/>
                <a:ea typeface="Bitter Light"/>
                <a:cs typeface="Bitter Light"/>
                <a:sym typeface="Bitter Light"/>
              </a:rPr>
              <a:t>How can we integrate these values into our daily work?</a:t>
            </a:r>
            <a:endParaRPr sz="4900" b="0" i="0" u="none" strike="noStrike" cap="none">
              <a:solidFill>
                <a:srgbClr val="000000"/>
              </a:solidFill>
              <a:latin typeface="Bitter Light"/>
              <a:ea typeface="Bitter Light"/>
              <a:cs typeface="Bitter Light"/>
              <a:sym typeface="Bitter Light"/>
            </a:endParaRPr>
          </a:p>
        </p:txBody>
      </p:sp>
      <p:cxnSp>
        <p:nvCxnSpPr>
          <p:cNvPr id="130" name="Google Shape;130;p13"/>
          <p:cNvCxnSpPr/>
          <p:nvPr/>
        </p:nvCxnSpPr>
        <p:spPr>
          <a:xfrm>
            <a:off x="1856850" y="2559525"/>
            <a:ext cx="7073700" cy="0"/>
          </a:xfrm>
          <a:prstGeom prst="straightConnector1">
            <a:avLst/>
          </a:prstGeom>
          <a:noFill/>
          <a:ln w="19050" cap="flat" cmpd="sng">
            <a:solidFill>
              <a:srgbClr val="1EBBF0"/>
            </a:solidFill>
            <a:prstDash val="solid"/>
            <a:miter lim="800000"/>
            <a:headEnd type="none" w="sm" len="sm"/>
            <a:tailEnd type="none" w="sm" len="sm"/>
          </a:ln>
        </p:spPr>
      </p:cxnSp>
      <p:cxnSp>
        <p:nvCxnSpPr>
          <p:cNvPr id="131" name="Google Shape;131;p13"/>
          <p:cNvCxnSpPr/>
          <p:nvPr/>
        </p:nvCxnSpPr>
        <p:spPr>
          <a:xfrm>
            <a:off x="1856850" y="5385850"/>
            <a:ext cx="7073700" cy="0"/>
          </a:xfrm>
          <a:prstGeom prst="straightConnector1">
            <a:avLst/>
          </a:prstGeom>
          <a:noFill/>
          <a:ln w="19050" cap="flat" cmpd="sng">
            <a:solidFill>
              <a:srgbClr val="1EBBF0"/>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430225" y="525000"/>
            <a:ext cx="91773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
              <a:t>Next Steps</a:t>
            </a:r>
            <a:endParaRPr/>
          </a:p>
        </p:txBody>
      </p:sp>
      <p:sp>
        <p:nvSpPr>
          <p:cNvPr id="137" name="Google Shape;137;p14"/>
          <p:cNvSpPr txBox="1">
            <a:spLocks noGrp="1"/>
          </p:cNvSpPr>
          <p:nvPr>
            <p:ph type="body" idx="1"/>
          </p:nvPr>
        </p:nvSpPr>
        <p:spPr>
          <a:xfrm>
            <a:off x="419800" y="1764000"/>
            <a:ext cx="4861800" cy="5271300"/>
          </a:xfrm>
          <a:prstGeom prst="rect">
            <a:avLst/>
          </a:prstGeom>
          <a:noFill/>
          <a:ln>
            <a:noFill/>
          </a:ln>
        </p:spPr>
        <p:txBody>
          <a:bodyPr spcFirstLastPara="1" wrap="square" lIns="0" tIns="0" rIns="0" bIns="0" anchor="t" anchorCtr="0">
            <a:noAutofit/>
          </a:bodyPr>
          <a:lstStyle/>
          <a:p>
            <a:pPr marL="457200" lvl="0" indent="-330200" algn="l" rtl="0">
              <a:lnSpc>
                <a:spcPct val="115000"/>
              </a:lnSpc>
              <a:spcBef>
                <a:spcPts val="0"/>
              </a:spcBef>
              <a:spcAft>
                <a:spcPts val="0"/>
              </a:spcAft>
              <a:buSzPts val="1600"/>
              <a:buFont typeface="IBM Plex Sans"/>
              <a:buChar char="●"/>
            </a:pPr>
            <a:r>
              <a:rPr lang="en" sz="1600">
                <a:latin typeface="IBM Plex Sans"/>
                <a:ea typeface="IBM Plex Sans"/>
                <a:cs typeface="IBM Plex Sans"/>
                <a:sym typeface="IBM Plex Sans"/>
              </a:rPr>
              <a:t>I will summarize the inputs from this discussion and send over a document for you to review.</a:t>
            </a:r>
            <a:endParaRPr sz="1600">
              <a:latin typeface="IBM Plex Sans"/>
              <a:ea typeface="IBM Plex Sans"/>
              <a:cs typeface="IBM Plex Sans"/>
              <a:sym typeface="IBM Plex Sans"/>
            </a:endParaRPr>
          </a:p>
          <a:p>
            <a:pPr marL="457200" lvl="0" indent="-330200" algn="l" rtl="0">
              <a:lnSpc>
                <a:spcPct val="115000"/>
              </a:lnSpc>
              <a:spcBef>
                <a:spcPts val="2000"/>
              </a:spcBef>
              <a:spcAft>
                <a:spcPts val="0"/>
              </a:spcAft>
              <a:buSzPts val="1600"/>
              <a:buFont typeface="IBM Plex Sans"/>
              <a:buChar char="●"/>
            </a:pPr>
            <a:r>
              <a:rPr lang="en" sz="1600">
                <a:latin typeface="IBM Plex Sans"/>
                <a:ea typeface="IBM Plex Sans"/>
                <a:cs typeface="IBM Plex Sans"/>
                <a:sym typeface="IBM Plex Sans"/>
              </a:rPr>
              <a:t>How do we announce our values to </a:t>
            </a:r>
            <a:br>
              <a:rPr lang="en" sz="1600">
                <a:latin typeface="IBM Plex Sans"/>
                <a:ea typeface="IBM Plex Sans"/>
                <a:cs typeface="IBM Plex Sans"/>
                <a:sym typeface="IBM Plex Sans"/>
              </a:rPr>
            </a:br>
            <a:r>
              <a:rPr lang="en" sz="1600">
                <a:latin typeface="IBM Plex Sans"/>
                <a:ea typeface="IBM Plex Sans"/>
                <a:cs typeface="IBM Plex Sans"/>
                <a:sym typeface="IBM Plex Sans"/>
              </a:rPr>
              <a:t>the organization?</a:t>
            </a:r>
            <a:endParaRPr sz="1600">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sz="1600">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sz="1600">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sz="1600">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sz="1600">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sz="1600">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sz="1600">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sz="1600">
              <a:latin typeface="IBM Plex Sans"/>
              <a:ea typeface="IBM Plex Sans"/>
              <a:cs typeface="IBM Plex Sans"/>
              <a:sym typeface="IBM Plex Sans"/>
            </a:endParaRPr>
          </a:p>
          <a:p>
            <a:pPr marL="0" lvl="0" indent="0" algn="l" rtl="0">
              <a:lnSpc>
                <a:spcPct val="115000"/>
              </a:lnSpc>
              <a:spcBef>
                <a:spcPts val="2000"/>
              </a:spcBef>
              <a:spcAft>
                <a:spcPts val="2000"/>
              </a:spcAft>
              <a:buSzPts val="1200"/>
              <a:buNone/>
            </a:pPr>
            <a:endParaRPr sz="1600">
              <a:solidFill>
                <a:srgbClr val="5D5CFF"/>
              </a:solidFill>
            </a:endParaRPr>
          </a:p>
        </p:txBody>
      </p:sp>
      <p:pic>
        <p:nvPicPr>
          <p:cNvPr id="138" name="Google Shape;138;p14"/>
          <p:cNvPicPr preferRelativeResize="0"/>
          <p:nvPr/>
        </p:nvPicPr>
        <p:blipFill>
          <a:blip r:embed="rId3">
            <a:alphaModFix/>
          </a:blip>
          <a:stretch>
            <a:fillRect/>
          </a:stretch>
        </p:blipFill>
        <p:spPr>
          <a:xfrm>
            <a:off x="5526225" y="2810475"/>
            <a:ext cx="5105400" cy="510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2"/>
          <p:cNvSpPr/>
          <p:nvPr/>
        </p:nvSpPr>
        <p:spPr>
          <a:xfrm>
            <a:off x="5467375" y="1768425"/>
            <a:ext cx="4813200" cy="5271300"/>
          </a:xfrm>
          <a:prstGeom prst="roundRect">
            <a:avLst>
              <a:gd name="adj" fmla="val 10410"/>
            </a:avLst>
          </a:prstGeom>
          <a:solidFill>
            <a:schemeClr val="lt2"/>
          </a:solidFill>
          <a:ln>
            <a:noFill/>
          </a:ln>
        </p:spPr>
        <p:txBody>
          <a:bodyPr spcFirstLastPara="1" wrap="square" lIns="91425" tIns="91425" rIns="91425" bIns="91425" anchor="ctr" anchorCtr="0">
            <a:noAutofit/>
          </a:bodyPr>
          <a:lstStyle/>
          <a:p>
            <a:pPr marL="91440" marR="91440" lvl="0" indent="0" algn="ctr" rtl="0">
              <a:lnSpc>
                <a:spcPct val="115000"/>
              </a:lnSpc>
              <a:spcBef>
                <a:spcPts val="0"/>
              </a:spcBef>
              <a:spcAft>
                <a:spcPts val="0"/>
              </a:spcAft>
              <a:buClr>
                <a:srgbClr val="000000"/>
              </a:buClr>
              <a:buSzPts val="1200"/>
              <a:buFont typeface="Arial"/>
              <a:buNone/>
            </a:pPr>
            <a:r>
              <a:rPr lang="en" sz="1200" b="1" i="0" u="sng" strike="noStrike" cap="none">
                <a:solidFill>
                  <a:schemeClr val="dk1"/>
                </a:solidFill>
                <a:latin typeface="IBM Plex Mono"/>
                <a:ea typeface="IBM Plex Mono"/>
                <a:cs typeface="IBM Plex Mono"/>
                <a:sym typeface="IBM Plex Mono"/>
              </a:rPr>
              <a:t>Session Invitation – Email Template</a:t>
            </a:r>
            <a:endParaRPr sz="1200" b="1" i="0" u="sng" strike="noStrike" cap="none">
              <a:solidFill>
                <a:schemeClr val="dk1"/>
              </a:solidFill>
              <a:latin typeface="IBM Plex Mono"/>
              <a:ea typeface="IBM Plex Mono"/>
              <a:cs typeface="IBM Plex Mono"/>
              <a:sym typeface="IBM Plex Mono"/>
            </a:endParaRPr>
          </a:p>
          <a:p>
            <a:pPr marL="91440" marR="91440" lvl="0" indent="0" algn="l" rtl="0">
              <a:lnSpc>
                <a:spcPct val="115000"/>
              </a:lnSpc>
              <a:spcBef>
                <a:spcPts val="600"/>
              </a:spcBef>
              <a:spcAft>
                <a:spcPts val="0"/>
              </a:spcAft>
              <a:buClr>
                <a:srgbClr val="000000"/>
              </a:buClr>
              <a:buSzPts val="1200"/>
              <a:buFont typeface="Arial"/>
              <a:buNone/>
            </a:pPr>
            <a:endParaRPr sz="1200" b="0" i="1" u="none" strike="noStrike" cap="none">
              <a:solidFill>
                <a:schemeClr val="dk1"/>
              </a:solidFill>
              <a:latin typeface="IBM Plex Sans"/>
              <a:ea typeface="IBM Plex Sans"/>
              <a:cs typeface="IBM Plex Sans"/>
              <a:sym typeface="IBM Plex Sans"/>
            </a:endParaRPr>
          </a:p>
          <a:p>
            <a:pPr marL="91440" marR="91440" lvl="0" indent="0" algn="l" rtl="0">
              <a:lnSpc>
                <a:spcPct val="115000"/>
              </a:lnSpc>
              <a:spcBef>
                <a:spcPts val="600"/>
              </a:spcBef>
              <a:spcAft>
                <a:spcPts val="0"/>
              </a:spcAft>
              <a:buClr>
                <a:srgbClr val="000000"/>
              </a:buClr>
              <a:buSzPts val="1200"/>
              <a:buFont typeface="Arial"/>
              <a:buNone/>
            </a:pPr>
            <a:r>
              <a:rPr lang="en" sz="1200" b="0" i="1" u="none" strike="noStrike" cap="none">
                <a:solidFill>
                  <a:schemeClr val="dk1"/>
                </a:solidFill>
                <a:latin typeface="Bitter"/>
                <a:ea typeface="Bitter"/>
                <a:cs typeface="Bitter"/>
                <a:sym typeface="Bitter"/>
              </a:rPr>
              <a:t>Dear team,</a:t>
            </a:r>
            <a:br>
              <a:rPr lang="en" sz="1200" b="0" i="1" u="none" strike="noStrike" cap="none">
                <a:solidFill>
                  <a:schemeClr val="dk1"/>
                </a:solidFill>
                <a:latin typeface="Bitter"/>
                <a:ea typeface="Bitter"/>
                <a:cs typeface="Bitter"/>
                <a:sym typeface="Bitter"/>
              </a:rPr>
            </a:br>
            <a:br>
              <a:rPr lang="en" sz="1200" b="0" i="1" u="none" strike="noStrike" cap="none">
                <a:solidFill>
                  <a:schemeClr val="dk1"/>
                </a:solidFill>
                <a:latin typeface="Bitter"/>
                <a:ea typeface="Bitter"/>
                <a:cs typeface="Bitter"/>
                <a:sym typeface="Bitter"/>
              </a:rPr>
            </a:br>
            <a:r>
              <a:rPr lang="en" sz="1200" b="0" i="1" u="none" strike="noStrike" cap="none">
                <a:solidFill>
                  <a:schemeClr val="dk1"/>
                </a:solidFill>
                <a:latin typeface="Bitter"/>
                <a:ea typeface="Bitter"/>
                <a:cs typeface="Bitter"/>
                <a:sym typeface="Bitter"/>
              </a:rPr>
              <a:t>As we discussed previously, I would like to spend some time defining our company values.</a:t>
            </a:r>
            <a:endParaRPr sz="1200" b="0" i="1" u="none" strike="noStrike" cap="none">
              <a:solidFill>
                <a:schemeClr val="dk1"/>
              </a:solidFill>
              <a:latin typeface="Bitter"/>
              <a:ea typeface="Bitter"/>
              <a:cs typeface="Bitter"/>
              <a:sym typeface="Bitter"/>
            </a:endParaRPr>
          </a:p>
          <a:p>
            <a:pPr marL="91440" marR="91440" lvl="0" indent="0" algn="l" rtl="0">
              <a:lnSpc>
                <a:spcPct val="115000"/>
              </a:lnSpc>
              <a:spcBef>
                <a:spcPts val="600"/>
              </a:spcBef>
              <a:spcAft>
                <a:spcPts val="0"/>
              </a:spcAft>
              <a:buClr>
                <a:srgbClr val="000000"/>
              </a:buClr>
              <a:buSzPts val="1200"/>
              <a:buFont typeface="Arial"/>
              <a:buNone/>
            </a:pPr>
            <a:r>
              <a:rPr lang="en" sz="1200" b="0" i="1" u="none" strike="noStrike" cap="none">
                <a:solidFill>
                  <a:schemeClr val="dk1"/>
                </a:solidFill>
                <a:latin typeface="Bitter"/>
                <a:ea typeface="Bitter"/>
                <a:cs typeface="Bitter"/>
                <a:sym typeface="Bitter"/>
              </a:rPr>
              <a:t>Having clear company values will have a huge impact on our company culture, leadership team, employee experience, and even our external customers and stakeholders.</a:t>
            </a:r>
            <a:endParaRPr sz="1200" b="0" i="1" u="none" strike="noStrike" cap="none">
              <a:solidFill>
                <a:schemeClr val="dk1"/>
              </a:solidFill>
              <a:latin typeface="Bitter"/>
              <a:ea typeface="Bitter"/>
              <a:cs typeface="Bitter"/>
              <a:sym typeface="Bitter"/>
            </a:endParaRPr>
          </a:p>
          <a:p>
            <a:pPr marL="91440" marR="91440" lvl="0" indent="0" algn="l" rtl="0">
              <a:lnSpc>
                <a:spcPct val="115000"/>
              </a:lnSpc>
              <a:spcBef>
                <a:spcPts val="600"/>
              </a:spcBef>
              <a:spcAft>
                <a:spcPts val="0"/>
              </a:spcAft>
              <a:buClr>
                <a:srgbClr val="000000"/>
              </a:buClr>
              <a:buSzPts val="1200"/>
              <a:buFont typeface="Arial"/>
              <a:buNone/>
            </a:pPr>
            <a:r>
              <a:rPr lang="en" sz="1200" b="0" i="1" u="none" strike="noStrike" cap="none">
                <a:solidFill>
                  <a:schemeClr val="dk1"/>
                </a:solidFill>
                <a:latin typeface="Bitter"/>
                <a:ea typeface="Bitter"/>
                <a:cs typeface="Bitter"/>
                <a:sym typeface="Bitter"/>
              </a:rPr>
              <a:t>Please block one hour in your calendar on</a:t>
            </a:r>
            <a:r>
              <a:rPr lang="en" sz="1200" b="0" i="0" u="none" strike="noStrike" cap="none">
                <a:solidFill>
                  <a:schemeClr val="dk1"/>
                </a:solidFill>
                <a:latin typeface="IBM Plex Mono Medium"/>
                <a:ea typeface="IBM Plex Mono Medium"/>
                <a:cs typeface="IBM Plex Mono Medium"/>
                <a:sym typeface="IBM Plex Mono Medium"/>
              </a:rPr>
              <a:t> &lt;date &amp; time&gt; </a:t>
            </a:r>
            <a:r>
              <a:rPr lang="en" sz="1200" b="0" i="1" u="none" strike="noStrike" cap="none">
                <a:solidFill>
                  <a:schemeClr val="dk1"/>
                </a:solidFill>
                <a:latin typeface="Bitter"/>
                <a:ea typeface="Bitter"/>
                <a:cs typeface="Bitter"/>
                <a:sym typeface="Bitter"/>
              </a:rPr>
              <a:t>for our values workshop!</a:t>
            </a:r>
            <a:endParaRPr sz="1200" b="0" i="1" u="none" strike="noStrike" cap="none">
              <a:solidFill>
                <a:schemeClr val="dk1"/>
              </a:solidFill>
              <a:latin typeface="Bitter"/>
              <a:ea typeface="Bitter"/>
              <a:cs typeface="Bitter"/>
              <a:sym typeface="Bitter"/>
            </a:endParaRPr>
          </a:p>
          <a:p>
            <a:pPr marL="91440" marR="91440" lvl="0" indent="0" algn="l" rtl="0">
              <a:lnSpc>
                <a:spcPct val="115000"/>
              </a:lnSpc>
              <a:spcBef>
                <a:spcPts val="600"/>
              </a:spcBef>
              <a:spcAft>
                <a:spcPts val="600"/>
              </a:spcAft>
              <a:buClr>
                <a:srgbClr val="000000"/>
              </a:buClr>
              <a:buSzPts val="1200"/>
              <a:buFont typeface="Arial"/>
              <a:buNone/>
            </a:pPr>
            <a:r>
              <a:rPr lang="en" sz="1200" b="0" i="1" u="none" strike="noStrike" cap="none">
                <a:solidFill>
                  <a:schemeClr val="dk1"/>
                </a:solidFill>
                <a:latin typeface="Bitter"/>
                <a:ea typeface="Bitter"/>
                <a:cs typeface="Bitter"/>
                <a:sym typeface="Bitter"/>
              </a:rPr>
              <a:t>You don’t need to prepare anything for this session. Just come with an open mind, like you always do. ☺ </a:t>
            </a:r>
            <a:br>
              <a:rPr lang="en" sz="1200" b="0" i="1" u="none" strike="noStrike" cap="none">
                <a:solidFill>
                  <a:schemeClr val="dk1"/>
                </a:solidFill>
                <a:latin typeface="Bitter"/>
                <a:ea typeface="Bitter"/>
                <a:cs typeface="Bitter"/>
                <a:sym typeface="Bitter"/>
              </a:rPr>
            </a:br>
            <a:br>
              <a:rPr lang="en" sz="1200" b="0" i="1" u="none" strike="noStrike" cap="none">
                <a:solidFill>
                  <a:schemeClr val="dk1"/>
                </a:solidFill>
                <a:latin typeface="Bitter"/>
                <a:ea typeface="Bitter"/>
                <a:cs typeface="Bitter"/>
                <a:sym typeface="Bitter"/>
              </a:rPr>
            </a:br>
            <a:r>
              <a:rPr lang="en" sz="1200" b="0" i="1" u="none" strike="noStrike" cap="none">
                <a:solidFill>
                  <a:schemeClr val="dk1"/>
                </a:solidFill>
                <a:latin typeface="Bitter"/>
                <a:ea typeface="Bitter"/>
                <a:cs typeface="Bitter"/>
                <a:sym typeface="Bitter"/>
              </a:rPr>
              <a:t>I am very excited to define our company values, and I am confident this will help us grow even more.</a:t>
            </a:r>
            <a:br>
              <a:rPr lang="en" sz="1200" b="0" i="1" u="none" strike="noStrike" cap="none">
                <a:solidFill>
                  <a:schemeClr val="dk1"/>
                </a:solidFill>
                <a:latin typeface="Bitter"/>
                <a:ea typeface="Bitter"/>
                <a:cs typeface="Bitter"/>
                <a:sym typeface="Bitter"/>
              </a:rPr>
            </a:br>
            <a:br>
              <a:rPr lang="en" sz="1200" b="0" i="1" u="none" strike="noStrike" cap="none">
                <a:solidFill>
                  <a:schemeClr val="dk1"/>
                </a:solidFill>
                <a:latin typeface="Bitter"/>
                <a:ea typeface="Bitter"/>
                <a:cs typeface="Bitter"/>
                <a:sym typeface="Bitter"/>
              </a:rPr>
            </a:br>
            <a:r>
              <a:rPr lang="en" sz="1200" b="0" i="1" u="none" strike="noStrike" cap="none">
                <a:solidFill>
                  <a:schemeClr val="dk1"/>
                </a:solidFill>
                <a:latin typeface="Bitter"/>
                <a:ea typeface="Bitter"/>
                <a:cs typeface="Bitter"/>
                <a:sym typeface="Bitter"/>
              </a:rPr>
              <a:t>Best,</a:t>
            </a:r>
            <a:br>
              <a:rPr lang="en" sz="1200" b="0" i="1" u="none" strike="noStrike" cap="none">
                <a:solidFill>
                  <a:schemeClr val="dk1"/>
                </a:solidFill>
                <a:latin typeface="Bitter"/>
                <a:ea typeface="Bitter"/>
                <a:cs typeface="Bitter"/>
                <a:sym typeface="Bitter"/>
              </a:rPr>
            </a:br>
            <a:r>
              <a:rPr lang="en" sz="1200" b="0" i="0" u="none" strike="noStrike" cap="none">
                <a:solidFill>
                  <a:schemeClr val="dk1"/>
                </a:solidFill>
                <a:latin typeface="IBM Plex Mono Medium"/>
                <a:ea typeface="IBM Plex Mono Medium"/>
                <a:cs typeface="IBM Plex Mono Medium"/>
                <a:sym typeface="IBM Plex Mono Medium"/>
              </a:rPr>
              <a:t>&lt;Signature&gt;</a:t>
            </a:r>
            <a:endParaRPr sz="1400" b="0" i="0" u="none" strike="noStrike" cap="none">
              <a:solidFill>
                <a:srgbClr val="000000"/>
              </a:solidFill>
              <a:latin typeface="IBM Plex Mono Medium"/>
              <a:ea typeface="IBM Plex Mono Medium"/>
              <a:cs typeface="IBM Plex Mono Medium"/>
              <a:sym typeface="IBM Plex Mono Medium"/>
            </a:endParaRPr>
          </a:p>
        </p:txBody>
      </p:sp>
      <p:sp>
        <p:nvSpPr>
          <p:cNvPr id="50" name="Google Shape;50;p2"/>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
              <a:t>Trainers Guide</a:t>
            </a:r>
            <a:r>
              <a:rPr lang="en" b="1"/>
              <a:t> </a:t>
            </a:r>
            <a:r>
              <a:rPr lang="en"/>
              <a:t>| </a:t>
            </a:r>
            <a:r>
              <a:rPr lang="en" sz="1700" b="1" i="1">
                <a:solidFill>
                  <a:schemeClr val="dk2"/>
                </a:solidFill>
              </a:rPr>
              <a:t>Introduction</a:t>
            </a:r>
            <a:br>
              <a:rPr lang="en" b="1">
                <a:solidFill>
                  <a:schemeClr val="dk2"/>
                </a:solidFill>
              </a:rPr>
            </a:br>
            <a:endParaRPr sz="2200" b="1" i="1">
              <a:solidFill>
                <a:schemeClr val="dk2"/>
              </a:solidFill>
            </a:endParaRPr>
          </a:p>
          <a:p>
            <a:pPr marL="0" lvl="0" indent="0" algn="l" rtl="0">
              <a:lnSpc>
                <a:spcPct val="90000"/>
              </a:lnSpc>
              <a:spcBef>
                <a:spcPts val="0"/>
              </a:spcBef>
              <a:spcAft>
                <a:spcPts val="0"/>
              </a:spcAft>
              <a:buSzPts val="2700"/>
              <a:buNone/>
            </a:pPr>
            <a:endParaRPr/>
          </a:p>
        </p:txBody>
      </p:sp>
      <p:sp>
        <p:nvSpPr>
          <p:cNvPr id="51" name="Google Shape;51;p2"/>
          <p:cNvSpPr txBox="1">
            <a:spLocks noGrp="1"/>
          </p:cNvSpPr>
          <p:nvPr>
            <p:ph type="body" idx="1"/>
          </p:nvPr>
        </p:nvSpPr>
        <p:spPr>
          <a:xfrm>
            <a:off x="442600" y="1764000"/>
            <a:ext cx="3988200" cy="5271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200"/>
              <a:buNone/>
            </a:pPr>
            <a:r>
              <a:rPr lang="en" b="1">
                <a:latin typeface="IBM Plex Sans"/>
                <a:ea typeface="IBM Plex Sans"/>
                <a:cs typeface="IBM Plex Sans"/>
                <a:sym typeface="IBM Plex Sans"/>
              </a:rPr>
              <a:t>Session Goal</a:t>
            </a:r>
            <a:br>
              <a:rPr lang="en" b="1">
                <a:latin typeface="IBM Plex Sans"/>
                <a:ea typeface="IBM Plex Sans"/>
                <a:cs typeface="IBM Plex Sans"/>
                <a:sym typeface="IBM Plex Sans"/>
              </a:rPr>
            </a:br>
            <a:r>
              <a:rPr lang="en">
                <a:latin typeface="IBM Plex Sans"/>
                <a:ea typeface="IBM Plex Sans"/>
                <a:cs typeface="IBM Plex Sans"/>
                <a:sym typeface="IBM Plex Sans"/>
              </a:rPr>
              <a:t>The purpose of this session is to define your company's core values, the behaviors that demonstrate these values, and how you should integrate them into your daily work.</a:t>
            </a:r>
            <a:endParaRPr>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r>
              <a:rPr lang="en" b="1">
                <a:latin typeface="IBM Plex Sans"/>
                <a:ea typeface="IBM Plex Sans"/>
                <a:cs typeface="IBM Plex Sans"/>
                <a:sym typeface="IBM Plex Sans"/>
              </a:rPr>
              <a:t>Participants</a:t>
            </a:r>
            <a:br>
              <a:rPr lang="en" b="1">
                <a:latin typeface="IBM Plex Sans"/>
                <a:ea typeface="IBM Plex Sans"/>
                <a:cs typeface="IBM Plex Sans"/>
                <a:sym typeface="IBM Plex Sans"/>
              </a:rPr>
            </a:br>
            <a:r>
              <a:rPr lang="en">
                <a:latin typeface="IBM Plex Sans"/>
                <a:ea typeface="IBM Plex Sans"/>
                <a:cs typeface="IBM Plex Sans"/>
                <a:sym typeface="IBM Plex Sans"/>
              </a:rPr>
              <a:t>The Leadership team</a:t>
            </a:r>
            <a:endParaRPr>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r>
              <a:rPr lang="en" b="1">
                <a:latin typeface="IBM Plex Sans"/>
                <a:ea typeface="IBM Plex Sans"/>
                <a:cs typeface="IBM Plex Sans"/>
                <a:sym typeface="IBM Plex Sans"/>
              </a:rPr>
              <a:t>Duration:</a:t>
            </a:r>
            <a:r>
              <a:rPr lang="en">
                <a:latin typeface="IBM Plex Sans"/>
                <a:ea typeface="IBM Plex Sans"/>
                <a:cs typeface="IBM Plex Sans"/>
                <a:sym typeface="IBM Plex Sans"/>
              </a:rPr>
              <a:t> 1h</a:t>
            </a:r>
            <a:endParaRPr>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r>
              <a:rPr lang="en" b="1">
                <a:latin typeface="IBM Plex Sans"/>
                <a:ea typeface="IBM Plex Sans"/>
                <a:cs typeface="IBM Plex Sans"/>
                <a:sym typeface="IBM Plex Sans"/>
              </a:rPr>
              <a:t>Location: </a:t>
            </a:r>
            <a:r>
              <a:rPr lang="en">
                <a:latin typeface="IBM Plex Sans"/>
                <a:ea typeface="IBM Plex Sans"/>
                <a:cs typeface="IBM Plex Sans"/>
                <a:sym typeface="IBM Plex Sans"/>
              </a:rPr>
              <a:t>Face-to-face or virtual</a:t>
            </a:r>
            <a:endParaRPr>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r>
              <a:rPr lang="en" b="1">
                <a:latin typeface="IBM Plex Sans"/>
                <a:ea typeface="IBM Plex Sans"/>
                <a:cs typeface="IBM Plex Sans"/>
                <a:sym typeface="IBM Plex Sans"/>
              </a:rPr>
              <a:t>Materials</a:t>
            </a:r>
            <a:br>
              <a:rPr lang="en" b="1">
                <a:latin typeface="IBM Plex Sans"/>
                <a:ea typeface="IBM Plex Sans"/>
                <a:cs typeface="IBM Plex Sans"/>
                <a:sym typeface="IBM Plex Sans"/>
              </a:rPr>
            </a:br>
            <a:r>
              <a:rPr lang="en">
                <a:latin typeface="IBM Plex Sans"/>
                <a:ea typeface="IBM Plex Sans"/>
                <a:cs typeface="IBM Plex Sans"/>
                <a:sym typeface="IBM Plex Sans"/>
              </a:rPr>
              <a:t>This slide deck contains all the materials you need to successfully run this session. In the</a:t>
            </a:r>
            <a:r>
              <a:rPr lang="en" b="1">
                <a:latin typeface="IBM Plex Sans"/>
                <a:ea typeface="IBM Plex Sans"/>
                <a:cs typeface="IBM Plex Sans"/>
                <a:sym typeface="IBM Plex Sans"/>
              </a:rPr>
              <a:t> Speaker Notes </a:t>
            </a:r>
            <a:r>
              <a:rPr lang="en">
                <a:latin typeface="IBM Plex Sans"/>
                <a:ea typeface="IBM Plex Sans"/>
                <a:cs typeface="IBM Plex Sans"/>
                <a:sym typeface="IBM Plex Sans"/>
              </a:rPr>
              <a:t>section, you will find useful talking points and tips on</a:t>
            </a:r>
            <a:br>
              <a:rPr lang="en">
                <a:latin typeface="IBM Plex Sans"/>
                <a:ea typeface="IBM Plex Sans"/>
                <a:cs typeface="IBM Plex Sans"/>
                <a:sym typeface="IBM Plex Sans"/>
              </a:rPr>
            </a:br>
            <a:r>
              <a:rPr lang="en">
                <a:latin typeface="IBM Plex Sans"/>
                <a:ea typeface="IBM Plex Sans"/>
                <a:cs typeface="IBM Plex Sans"/>
                <a:sym typeface="IBM Plex Sans"/>
              </a:rPr>
              <a:t>how to lead this type of conversation.</a:t>
            </a:r>
            <a:endParaRPr>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r>
              <a:rPr lang="en" b="1">
                <a:latin typeface="IBM Plex Sans"/>
                <a:ea typeface="IBM Plex Sans"/>
                <a:cs typeface="IBM Plex Sans"/>
                <a:sym typeface="IBM Plex Sans"/>
              </a:rPr>
              <a:t>Prework</a:t>
            </a:r>
            <a:br>
              <a:rPr lang="en" b="1">
                <a:latin typeface="IBM Plex Sans"/>
                <a:ea typeface="IBM Plex Sans"/>
                <a:cs typeface="IBM Plex Sans"/>
                <a:sym typeface="IBM Plex Sans"/>
              </a:rPr>
            </a:br>
            <a:r>
              <a:rPr lang="en">
                <a:latin typeface="IBM Plex Sans"/>
                <a:ea typeface="IBM Plex Sans"/>
                <a:cs typeface="IBM Plex Sans"/>
                <a:sym typeface="IBM Plex Sans"/>
              </a:rPr>
              <a:t>This session does not require any prework from the participants. Copy the invitation email to your right and schedule a time for your session.</a:t>
            </a:r>
            <a:endParaRPr>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a:latin typeface="IBM Plex Sans"/>
              <a:ea typeface="IBM Plex Sans"/>
              <a:cs typeface="IBM Plex Sans"/>
              <a:sym typeface="IBM Plex Sans"/>
            </a:endParaRPr>
          </a:p>
          <a:p>
            <a:pPr marL="0" lvl="0" indent="0" algn="l" rtl="0">
              <a:lnSpc>
                <a:spcPct val="115000"/>
              </a:lnSpc>
              <a:spcBef>
                <a:spcPts val="2000"/>
              </a:spcBef>
              <a:spcAft>
                <a:spcPts val="0"/>
              </a:spcAft>
              <a:buSzPts val="1200"/>
              <a:buNone/>
            </a:pPr>
            <a:endParaRPr>
              <a:latin typeface="IBM Plex Sans"/>
              <a:ea typeface="IBM Plex Sans"/>
              <a:cs typeface="IBM Plex Sans"/>
              <a:sym typeface="IBM Plex Sans"/>
            </a:endParaRPr>
          </a:p>
          <a:p>
            <a:pPr marL="0" lvl="0" indent="0" algn="l" rtl="0">
              <a:lnSpc>
                <a:spcPct val="115000"/>
              </a:lnSpc>
              <a:spcBef>
                <a:spcPts val="2000"/>
              </a:spcBef>
              <a:spcAft>
                <a:spcPts val="2000"/>
              </a:spcAft>
              <a:buSzPts val="1200"/>
              <a:buNone/>
            </a:pPr>
            <a:endParaRPr>
              <a:solidFill>
                <a:srgbClr val="5D5C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
              <a:t>Trainers Guide</a:t>
            </a:r>
            <a:r>
              <a:rPr lang="en" b="1"/>
              <a:t> </a:t>
            </a:r>
            <a:r>
              <a:rPr lang="en"/>
              <a:t>| </a:t>
            </a:r>
            <a:r>
              <a:rPr lang="en" sz="1700" b="1" i="1">
                <a:solidFill>
                  <a:schemeClr val="dk2"/>
                </a:solidFill>
              </a:rPr>
              <a:t>Session agenda</a:t>
            </a:r>
            <a:br>
              <a:rPr lang="en" b="1">
                <a:solidFill>
                  <a:schemeClr val="dk2"/>
                </a:solidFill>
              </a:rPr>
            </a:br>
            <a:endParaRPr sz="2200" b="1" i="1">
              <a:solidFill>
                <a:schemeClr val="dk2"/>
              </a:solidFill>
            </a:endParaRPr>
          </a:p>
          <a:p>
            <a:pPr marL="0" lvl="0" indent="0" algn="l" rtl="0">
              <a:lnSpc>
                <a:spcPct val="90000"/>
              </a:lnSpc>
              <a:spcBef>
                <a:spcPts val="0"/>
              </a:spcBef>
              <a:spcAft>
                <a:spcPts val="0"/>
              </a:spcAft>
              <a:buSzPts val="2700"/>
              <a:buNone/>
            </a:pPr>
            <a:endParaRPr/>
          </a:p>
        </p:txBody>
      </p:sp>
      <p:sp>
        <p:nvSpPr>
          <p:cNvPr id="57" name="Google Shape;57;p3"/>
          <p:cNvSpPr txBox="1">
            <a:spLocks noGrp="1"/>
          </p:cNvSpPr>
          <p:nvPr>
            <p:ph type="body" idx="1"/>
          </p:nvPr>
        </p:nvSpPr>
        <p:spPr>
          <a:xfrm>
            <a:off x="442600" y="1764000"/>
            <a:ext cx="5363700" cy="5271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SzPts val="1200"/>
              <a:buNone/>
            </a:pPr>
            <a:r>
              <a:rPr lang="en" sz="1600" b="1" i="1">
                <a:latin typeface="IBM Plex Sans"/>
                <a:ea typeface="IBM Plex Sans"/>
                <a:cs typeface="IBM Plex Sans"/>
                <a:sym typeface="IBM Plex Sans"/>
              </a:rPr>
              <a:t>This session can last one hour, but you can also expand</a:t>
            </a:r>
            <a:br>
              <a:rPr lang="en" sz="1600" b="1" i="1">
                <a:latin typeface="IBM Plex Sans"/>
                <a:ea typeface="IBM Plex Sans"/>
                <a:cs typeface="IBM Plex Sans"/>
                <a:sym typeface="IBM Plex Sans"/>
              </a:rPr>
            </a:br>
            <a:r>
              <a:rPr lang="en" sz="1600" b="1" i="1">
                <a:latin typeface="IBM Plex Sans"/>
                <a:ea typeface="IBM Plex Sans"/>
                <a:cs typeface="IBM Plex Sans"/>
                <a:sym typeface="IBM Plex Sans"/>
              </a:rPr>
              <a:t>it if you feel like your team needs more time. Adjust the</a:t>
            </a:r>
            <a:br>
              <a:rPr lang="en" sz="1600" b="1" i="1">
                <a:latin typeface="IBM Plex Sans"/>
                <a:ea typeface="IBM Plex Sans"/>
                <a:cs typeface="IBM Plex Sans"/>
                <a:sym typeface="IBM Plex Sans"/>
              </a:rPr>
            </a:br>
            <a:r>
              <a:rPr lang="en" sz="1600" b="1" i="1">
                <a:latin typeface="IBM Plex Sans"/>
                <a:ea typeface="IBM Plex Sans"/>
                <a:cs typeface="IBM Plex Sans"/>
                <a:sym typeface="IBM Plex Sans"/>
              </a:rPr>
              <a:t>time slots below if you need to expand the session.</a:t>
            </a:r>
            <a:endParaRPr sz="1600" b="1" i="1">
              <a:latin typeface="IBM Plex Sans"/>
              <a:ea typeface="IBM Plex Sans"/>
              <a:cs typeface="IBM Plex Sans"/>
              <a:sym typeface="IBM Plex Sans"/>
            </a:endParaRPr>
          </a:p>
          <a:p>
            <a:pPr marL="0" lvl="0" indent="0" algn="l" rtl="0">
              <a:lnSpc>
                <a:spcPct val="115000"/>
              </a:lnSpc>
              <a:spcBef>
                <a:spcPts val="1200"/>
              </a:spcBef>
              <a:spcAft>
                <a:spcPts val="0"/>
              </a:spcAft>
              <a:buSzPts val="1200"/>
              <a:buNone/>
            </a:pPr>
            <a:endParaRPr sz="1600" b="1">
              <a:latin typeface="IBM Plex Sans"/>
              <a:ea typeface="IBM Plex Sans"/>
              <a:cs typeface="IBM Plex Sans"/>
              <a:sym typeface="IBM Plex Sans"/>
            </a:endParaRPr>
          </a:p>
          <a:p>
            <a:pPr marL="0" lvl="0" indent="0" algn="l" rtl="0">
              <a:lnSpc>
                <a:spcPct val="150000"/>
              </a:lnSpc>
              <a:spcBef>
                <a:spcPts val="1200"/>
              </a:spcBef>
              <a:spcAft>
                <a:spcPts val="0"/>
              </a:spcAft>
              <a:buSzPts val="1200"/>
              <a:buNone/>
            </a:pPr>
            <a:r>
              <a:rPr lang="en" sz="1600" b="1">
                <a:latin typeface="IBM Plex Sans"/>
                <a:ea typeface="IBM Plex Sans"/>
                <a:cs typeface="IBM Plex Sans"/>
                <a:sym typeface="IBM Plex Sans"/>
              </a:rPr>
              <a:t>Agenda:</a:t>
            </a:r>
            <a:endParaRPr sz="1600" b="1">
              <a:latin typeface="IBM Plex Sans"/>
              <a:ea typeface="IBM Plex Sans"/>
              <a:cs typeface="IBM Plex Sans"/>
              <a:sym typeface="IBM Plex Sans"/>
            </a:endParaRPr>
          </a:p>
          <a:p>
            <a:pPr marL="457200" lvl="0" indent="-330200" algn="l" rtl="0">
              <a:lnSpc>
                <a:spcPct val="150000"/>
              </a:lnSpc>
              <a:spcBef>
                <a:spcPts val="1200"/>
              </a:spcBef>
              <a:spcAft>
                <a:spcPts val="0"/>
              </a:spcAft>
              <a:buSzPts val="1600"/>
              <a:buFont typeface="IBM Plex Sans"/>
              <a:buAutoNum type="arabicPeriod"/>
            </a:pPr>
            <a:r>
              <a:rPr lang="en" sz="1600">
                <a:latin typeface="IBM Plex Sans"/>
                <a:ea typeface="IBM Plex Sans"/>
                <a:cs typeface="IBM Plex Sans"/>
                <a:sym typeface="IBM Plex Sans"/>
              </a:rPr>
              <a:t>Introduction – What are values? (10 min)</a:t>
            </a:r>
            <a:endParaRPr sz="1600">
              <a:latin typeface="IBM Plex Sans"/>
              <a:ea typeface="IBM Plex Sans"/>
              <a:cs typeface="IBM Plex Sans"/>
              <a:sym typeface="IBM Plex Sans"/>
            </a:endParaRPr>
          </a:p>
          <a:p>
            <a:pPr marL="457200" lvl="0" indent="-330200" algn="l" rtl="0">
              <a:lnSpc>
                <a:spcPct val="150000"/>
              </a:lnSpc>
              <a:spcBef>
                <a:spcPts val="0"/>
              </a:spcBef>
              <a:spcAft>
                <a:spcPts val="0"/>
              </a:spcAft>
              <a:buSzPts val="1600"/>
              <a:buFont typeface="IBM Plex Sans"/>
              <a:buAutoNum type="arabicPeriod"/>
            </a:pPr>
            <a:r>
              <a:rPr lang="en" sz="1600">
                <a:latin typeface="IBM Plex Sans"/>
                <a:ea typeface="IBM Plex Sans"/>
                <a:cs typeface="IBM Plex Sans"/>
                <a:sym typeface="IBM Plex Sans"/>
              </a:rPr>
              <a:t>Defining personal values (10 min)</a:t>
            </a:r>
            <a:endParaRPr sz="1600">
              <a:latin typeface="IBM Plex Sans"/>
              <a:ea typeface="IBM Plex Sans"/>
              <a:cs typeface="IBM Plex Sans"/>
              <a:sym typeface="IBM Plex Sans"/>
            </a:endParaRPr>
          </a:p>
          <a:p>
            <a:pPr marL="457200" lvl="0" indent="-330200" algn="l" rtl="0">
              <a:lnSpc>
                <a:spcPct val="150000"/>
              </a:lnSpc>
              <a:spcBef>
                <a:spcPts val="0"/>
              </a:spcBef>
              <a:spcAft>
                <a:spcPts val="0"/>
              </a:spcAft>
              <a:buSzPts val="1600"/>
              <a:buFont typeface="IBM Plex Sans"/>
              <a:buAutoNum type="arabicPeriod"/>
            </a:pPr>
            <a:r>
              <a:rPr lang="en" sz="1600">
                <a:latin typeface="IBM Plex Sans"/>
                <a:ea typeface="IBM Plex Sans"/>
                <a:cs typeface="IBM Plex Sans"/>
                <a:sym typeface="IBM Plex Sans"/>
              </a:rPr>
              <a:t>Defining core company values (20 min)</a:t>
            </a:r>
            <a:endParaRPr sz="1600">
              <a:latin typeface="IBM Plex Sans"/>
              <a:ea typeface="IBM Plex Sans"/>
              <a:cs typeface="IBM Plex Sans"/>
              <a:sym typeface="IBM Plex Sans"/>
            </a:endParaRPr>
          </a:p>
          <a:p>
            <a:pPr marL="457200" lvl="0" indent="-330200" algn="l" rtl="0">
              <a:lnSpc>
                <a:spcPct val="150000"/>
              </a:lnSpc>
              <a:spcBef>
                <a:spcPts val="0"/>
              </a:spcBef>
              <a:spcAft>
                <a:spcPts val="0"/>
              </a:spcAft>
              <a:buSzPts val="1600"/>
              <a:buFont typeface="IBM Plex Sans"/>
              <a:buAutoNum type="arabicPeriod"/>
            </a:pPr>
            <a:r>
              <a:rPr lang="en" sz="1600">
                <a:latin typeface="IBM Plex Sans"/>
                <a:ea typeface="IBM Plex Sans"/>
                <a:cs typeface="IBM Plex Sans"/>
                <a:sym typeface="IBM Plex Sans"/>
              </a:rPr>
              <a:t>Integrating values into daily work (10 min)</a:t>
            </a:r>
            <a:endParaRPr sz="1600">
              <a:latin typeface="IBM Plex Sans"/>
              <a:ea typeface="IBM Plex Sans"/>
              <a:cs typeface="IBM Plex Sans"/>
              <a:sym typeface="IBM Plex Sans"/>
            </a:endParaRPr>
          </a:p>
          <a:p>
            <a:pPr marL="457200" lvl="0" indent="-330200" algn="l" rtl="0">
              <a:lnSpc>
                <a:spcPct val="150000"/>
              </a:lnSpc>
              <a:spcBef>
                <a:spcPts val="0"/>
              </a:spcBef>
              <a:spcAft>
                <a:spcPts val="0"/>
              </a:spcAft>
              <a:buSzPts val="1600"/>
              <a:buFont typeface="IBM Plex Sans"/>
              <a:buAutoNum type="arabicPeriod"/>
            </a:pPr>
            <a:r>
              <a:rPr lang="en" sz="1600">
                <a:latin typeface="IBM Plex Sans"/>
                <a:ea typeface="IBM Plex Sans"/>
                <a:cs typeface="IBM Plex Sans"/>
                <a:sym typeface="IBM Plex Sans"/>
              </a:rPr>
              <a:t>Conclusion and next steps (10 min)</a:t>
            </a:r>
            <a:endParaRPr sz="1600">
              <a:latin typeface="IBM Plex Sans"/>
              <a:ea typeface="IBM Plex Sans"/>
              <a:cs typeface="IBM Plex Sans"/>
              <a:sym typeface="IBM Plex Sans"/>
            </a:endParaRPr>
          </a:p>
          <a:p>
            <a:pPr marL="0" lvl="0" indent="0" algn="l" rtl="0">
              <a:lnSpc>
                <a:spcPct val="115000"/>
              </a:lnSpc>
              <a:spcBef>
                <a:spcPts val="1100"/>
              </a:spcBef>
              <a:spcAft>
                <a:spcPts val="0"/>
              </a:spcAft>
              <a:buSzPts val="1200"/>
              <a:buNone/>
            </a:pPr>
            <a:endParaRPr b="1">
              <a:latin typeface="IBM Plex Sans"/>
              <a:ea typeface="IBM Plex Sans"/>
              <a:cs typeface="IBM Plex Sans"/>
              <a:sym typeface="IBM Plex Sans"/>
            </a:endParaRPr>
          </a:p>
          <a:p>
            <a:pPr marL="0" lvl="0" indent="0" algn="l" rtl="0">
              <a:lnSpc>
                <a:spcPct val="115000"/>
              </a:lnSpc>
              <a:spcBef>
                <a:spcPts val="1100"/>
              </a:spcBef>
              <a:spcAft>
                <a:spcPts val="0"/>
              </a:spcAft>
              <a:buSzPts val="1200"/>
              <a:buNone/>
            </a:pPr>
            <a:endParaRPr b="1">
              <a:latin typeface="IBM Plex Sans"/>
              <a:ea typeface="IBM Plex Sans"/>
              <a:cs typeface="IBM Plex Sans"/>
              <a:sym typeface="IBM Plex Sans"/>
            </a:endParaRPr>
          </a:p>
          <a:p>
            <a:pPr marL="0" lvl="0" indent="0" algn="l" rtl="0">
              <a:lnSpc>
                <a:spcPct val="115000"/>
              </a:lnSpc>
              <a:spcBef>
                <a:spcPts val="1100"/>
              </a:spcBef>
              <a:spcAft>
                <a:spcPts val="0"/>
              </a:spcAft>
              <a:buSzPts val="1200"/>
              <a:buNone/>
            </a:pPr>
            <a:endParaRPr>
              <a:latin typeface="IBM Plex Sans"/>
              <a:ea typeface="IBM Plex Sans"/>
              <a:cs typeface="IBM Plex Sans"/>
              <a:sym typeface="IBM Plex Sans"/>
            </a:endParaRPr>
          </a:p>
          <a:p>
            <a:pPr marL="0" lvl="0" indent="0" algn="l" rtl="0">
              <a:lnSpc>
                <a:spcPct val="115000"/>
              </a:lnSpc>
              <a:spcBef>
                <a:spcPts val="1100"/>
              </a:spcBef>
              <a:spcAft>
                <a:spcPts val="0"/>
              </a:spcAft>
              <a:buSzPts val="1200"/>
              <a:buNone/>
            </a:pPr>
            <a:endParaRPr>
              <a:latin typeface="IBM Plex Sans"/>
              <a:ea typeface="IBM Plex Sans"/>
              <a:cs typeface="IBM Plex Sans"/>
              <a:sym typeface="IBM Plex Sans"/>
            </a:endParaRPr>
          </a:p>
          <a:p>
            <a:pPr marL="0" lvl="0" indent="0" algn="l" rtl="0">
              <a:lnSpc>
                <a:spcPct val="115000"/>
              </a:lnSpc>
              <a:spcBef>
                <a:spcPts val="1100"/>
              </a:spcBef>
              <a:spcAft>
                <a:spcPts val="0"/>
              </a:spcAft>
              <a:buSzPts val="1200"/>
              <a:buNone/>
            </a:pPr>
            <a:endParaRPr>
              <a:latin typeface="IBM Plex Sans"/>
              <a:ea typeface="IBM Plex Sans"/>
              <a:cs typeface="IBM Plex Sans"/>
              <a:sym typeface="IBM Plex Sans"/>
            </a:endParaRPr>
          </a:p>
          <a:p>
            <a:pPr marL="0" lvl="0" indent="0" algn="l" rtl="0">
              <a:lnSpc>
                <a:spcPct val="115000"/>
              </a:lnSpc>
              <a:spcBef>
                <a:spcPts val="1100"/>
              </a:spcBef>
              <a:spcAft>
                <a:spcPts val="0"/>
              </a:spcAft>
              <a:buSzPts val="1200"/>
              <a:buNone/>
            </a:pPr>
            <a:endParaRPr>
              <a:solidFill>
                <a:srgbClr val="5D5CFF"/>
              </a:solidFill>
            </a:endParaRPr>
          </a:p>
        </p:txBody>
      </p:sp>
      <p:pic>
        <p:nvPicPr>
          <p:cNvPr id="58" name="Google Shape;58;p3"/>
          <p:cNvPicPr preferRelativeResize="0"/>
          <p:nvPr/>
        </p:nvPicPr>
        <p:blipFill>
          <a:blip r:embed="rId3">
            <a:alphaModFix/>
          </a:blip>
          <a:stretch>
            <a:fillRect/>
          </a:stretch>
        </p:blipFill>
        <p:spPr>
          <a:xfrm>
            <a:off x="4967625" y="2817599"/>
            <a:ext cx="5313025" cy="5313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13c1ec119dd_0_2"/>
          <p:cNvSpPr/>
          <p:nvPr/>
        </p:nvSpPr>
        <p:spPr>
          <a:xfrm>
            <a:off x="50" y="-12"/>
            <a:ext cx="10691700" cy="7559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g13c1ec119dd_0_2"/>
          <p:cNvSpPr txBox="1"/>
          <p:nvPr/>
        </p:nvSpPr>
        <p:spPr>
          <a:xfrm>
            <a:off x="3143175" y="3283282"/>
            <a:ext cx="9852300" cy="57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 sz="2500">
                <a:solidFill>
                  <a:schemeClr val="lt1"/>
                </a:solidFill>
                <a:latin typeface="IBM Plex Sans Light"/>
                <a:ea typeface="IBM Plex Sans Light"/>
                <a:cs typeface="IBM Plex Sans Light"/>
                <a:sym typeface="IBM Plex Sans Light"/>
              </a:rPr>
              <a:t>Values workshop</a:t>
            </a:r>
            <a:endParaRPr sz="2500" b="1" i="0" u="none" strike="noStrike" cap="none">
              <a:solidFill>
                <a:schemeClr val="lt1"/>
              </a:solidFill>
              <a:latin typeface="IBM Plex Sans"/>
              <a:ea typeface="IBM Plex Sans"/>
              <a:cs typeface="IBM Plex Sans"/>
              <a:sym typeface="IBM Plex Sans"/>
            </a:endParaRPr>
          </a:p>
        </p:txBody>
      </p:sp>
      <p:sp>
        <p:nvSpPr>
          <p:cNvPr id="65" name="Google Shape;65;g13c1ec119dd_0_2"/>
          <p:cNvSpPr/>
          <p:nvPr/>
        </p:nvSpPr>
        <p:spPr>
          <a:xfrm>
            <a:off x="1943795" y="1941277"/>
            <a:ext cx="4128600" cy="4216500"/>
          </a:xfrm>
          <a:prstGeom prst="ellipse">
            <a:avLst/>
          </a:prstGeom>
          <a:noFill/>
          <a:ln w="19050" cap="flat" cmpd="sng">
            <a:solidFill>
              <a:srgbClr val="1EBBF0"/>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Calibri"/>
              <a:ea typeface="Calibri"/>
              <a:cs typeface="Calibri"/>
              <a:sym typeface="Calibri"/>
            </a:endParaRPr>
          </a:p>
        </p:txBody>
      </p:sp>
      <p:sp>
        <p:nvSpPr>
          <p:cNvPr id="66" name="Google Shape;66;g13c1ec119dd_0_2"/>
          <p:cNvSpPr txBox="1"/>
          <p:nvPr/>
        </p:nvSpPr>
        <p:spPr>
          <a:xfrm>
            <a:off x="3143175" y="3974332"/>
            <a:ext cx="8178000" cy="16929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7600"/>
              <a:buFont typeface="Arial"/>
              <a:buNone/>
            </a:pPr>
            <a:r>
              <a:rPr lang="en" sz="7600" b="1" i="0" u="none" strike="noStrike" cap="none">
                <a:solidFill>
                  <a:srgbClr val="FFFFFF"/>
                </a:solidFill>
                <a:latin typeface="IBM Plex Sans"/>
                <a:ea typeface="IBM Plex Sans"/>
                <a:cs typeface="IBM Plex Sans"/>
                <a:sym typeface="IBM Plex Sans"/>
              </a:rPr>
              <a:t>Welcome!</a:t>
            </a:r>
            <a:endParaRPr sz="7600" b="1" i="0" u="none" strike="noStrike" cap="none">
              <a:solidFill>
                <a:srgbClr val="FFFFFF"/>
              </a:solidFill>
              <a:latin typeface="IBM Plex Sans"/>
              <a:ea typeface="IBM Plex Sans"/>
              <a:cs typeface="IBM Plex Sans"/>
              <a:sym typeface="IBM Plex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1" name="Google Shape;71;p5"/>
          <p:cNvGrpSpPr/>
          <p:nvPr/>
        </p:nvGrpSpPr>
        <p:grpSpPr>
          <a:xfrm>
            <a:off x="1256450" y="2559525"/>
            <a:ext cx="8178900" cy="2826325"/>
            <a:chOff x="1271600" y="2559525"/>
            <a:chExt cx="8178900" cy="2826325"/>
          </a:xfrm>
        </p:grpSpPr>
        <p:sp>
          <p:nvSpPr>
            <p:cNvPr id="72" name="Google Shape;72;p5"/>
            <p:cNvSpPr txBox="1"/>
            <p:nvPr/>
          </p:nvSpPr>
          <p:spPr>
            <a:xfrm>
              <a:off x="1271600" y="3412800"/>
              <a:ext cx="8178900" cy="1039200"/>
            </a:xfrm>
            <a:prstGeom prst="rect">
              <a:avLst/>
            </a:prstGeom>
            <a:noFill/>
            <a:ln>
              <a:noFill/>
            </a:ln>
          </p:spPr>
          <p:txBody>
            <a:bodyPr spcFirstLastPara="1" wrap="square" lIns="0" tIns="0" rIns="0" bIns="0" anchor="ctr" anchorCtr="0">
              <a:noAutofit/>
            </a:bodyPr>
            <a:lstStyle/>
            <a:p>
              <a:pPr marL="0" marR="0" lvl="1" indent="0" algn="ctr" rtl="0">
                <a:lnSpc>
                  <a:spcPct val="100000"/>
                </a:lnSpc>
                <a:spcBef>
                  <a:spcPts val="0"/>
                </a:spcBef>
                <a:spcAft>
                  <a:spcPts val="0"/>
                </a:spcAft>
                <a:buClr>
                  <a:srgbClr val="1EBBF0"/>
                </a:buClr>
                <a:buSzPts val="1600"/>
                <a:buFont typeface="Courier New"/>
                <a:buNone/>
              </a:pPr>
              <a:r>
                <a:rPr lang="en" sz="3100" b="1" i="0" u="none" strike="noStrike" cap="none">
                  <a:solidFill>
                    <a:srgbClr val="31216B"/>
                  </a:solidFill>
                  <a:latin typeface="IBM Plex Sans SemiBold"/>
                  <a:ea typeface="IBM Plex Sans SemiBold"/>
                  <a:cs typeface="IBM Plex Sans SemiBold"/>
                  <a:sym typeface="IBM Plex Sans SemiBold"/>
                </a:rPr>
                <a:t>Discussion:</a:t>
              </a:r>
              <a:br>
                <a:rPr lang="en" sz="4800" b="1" i="0" u="none" strike="noStrike" cap="none">
                  <a:solidFill>
                    <a:srgbClr val="31216B"/>
                  </a:solidFill>
                  <a:latin typeface="IBM Plex Sans SemiBold"/>
                  <a:ea typeface="IBM Plex Sans SemiBold"/>
                  <a:cs typeface="IBM Plex Sans SemiBold"/>
                  <a:sym typeface="IBM Plex Sans SemiBold"/>
                </a:rPr>
              </a:br>
              <a:r>
                <a:rPr lang="en" sz="4900" b="0" i="1" u="none" strike="noStrike" cap="none">
                  <a:solidFill>
                    <a:srgbClr val="31216B"/>
                  </a:solidFill>
                  <a:latin typeface="Bitter Light"/>
                  <a:ea typeface="Bitter Light"/>
                  <a:cs typeface="Bitter Light"/>
                  <a:sym typeface="Bitter Light"/>
                </a:rPr>
                <a:t>What are values, and why should we define them?</a:t>
              </a:r>
              <a:endParaRPr sz="4900" b="0" i="0" u="none" strike="noStrike" cap="none">
                <a:solidFill>
                  <a:srgbClr val="000000"/>
                </a:solidFill>
                <a:latin typeface="Bitter Light"/>
                <a:ea typeface="Bitter Light"/>
                <a:cs typeface="Bitter Light"/>
                <a:sym typeface="Bitter Light"/>
              </a:endParaRPr>
            </a:p>
          </p:txBody>
        </p:sp>
        <p:cxnSp>
          <p:nvCxnSpPr>
            <p:cNvPr id="73" name="Google Shape;73;p5"/>
            <p:cNvCxnSpPr/>
            <p:nvPr/>
          </p:nvCxnSpPr>
          <p:spPr>
            <a:xfrm>
              <a:off x="1856850" y="2559525"/>
              <a:ext cx="7073700" cy="0"/>
            </a:xfrm>
            <a:prstGeom prst="straightConnector1">
              <a:avLst/>
            </a:prstGeom>
            <a:noFill/>
            <a:ln w="19050" cap="flat" cmpd="sng">
              <a:solidFill>
                <a:srgbClr val="1EBBF0"/>
              </a:solidFill>
              <a:prstDash val="solid"/>
              <a:miter lim="800000"/>
              <a:headEnd type="none" w="sm" len="sm"/>
              <a:tailEnd type="none" w="sm" len="sm"/>
            </a:ln>
          </p:spPr>
        </p:cxnSp>
        <p:cxnSp>
          <p:nvCxnSpPr>
            <p:cNvPr id="74" name="Google Shape;74;p5"/>
            <p:cNvCxnSpPr/>
            <p:nvPr/>
          </p:nvCxnSpPr>
          <p:spPr>
            <a:xfrm>
              <a:off x="1856850" y="5385850"/>
              <a:ext cx="7073700" cy="0"/>
            </a:xfrm>
            <a:prstGeom prst="straightConnector1">
              <a:avLst/>
            </a:prstGeom>
            <a:noFill/>
            <a:ln w="19050" cap="flat" cmpd="sng">
              <a:solidFill>
                <a:srgbClr val="1EBBF0"/>
              </a:solidFill>
              <a:prstDash val="solid"/>
              <a:miter lim="800000"/>
              <a:headEnd type="none" w="sm" len="sm"/>
              <a:tailEnd type="none" w="sm" len="sm"/>
            </a:ln>
          </p:spPr>
        </p:cxnSp>
      </p:grpSp>
      <p:sp>
        <p:nvSpPr>
          <p:cNvPr id="75" name="Google Shape;75;p5"/>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700"/>
              <a:buNone/>
            </a:pPr>
            <a:r>
              <a:rPr lang="en"/>
              <a:t>Introduction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
              <a:t>Session Agenda</a:t>
            </a:r>
            <a:br>
              <a:rPr lang="en" b="1">
                <a:solidFill>
                  <a:schemeClr val="dk2"/>
                </a:solidFill>
              </a:rPr>
            </a:br>
            <a:endParaRPr sz="2200" b="1" i="1">
              <a:solidFill>
                <a:schemeClr val="dk2"/>
              </a:solidFill>
            </a:endParaRPr>
          </a:p>
        </p:txBody>
      </p:sp>
      <p:sp>
        <p:nvSpPr>
          <p:cNvPr id="81" name="Google Shape;81;p6"/>
          <p:cNvSpPr txBox="1">
            <a:spLocks noGrp="1"/>
          </p:cNvSpPr>
          <p:nvPr>
            <p:ph type="body" idx="1"/>
          </p:nvPr>
        </p:nvSpPr>
        <p:spPr>
          <a:xfrm>
            <a:off x="411223" y="2408400"/>
            <a:ext cx="5692800" cy="4032000"/>
          </a:xfrm>
          <a:prstGeom prst="rect">
            <a:avLst/>
          </a:prstGeom>
          <a:noFill/>
          <a:ln>
            <a:noFill/>
          </a:ln>
        </p:spPr>
        <p:txBody>
          <a:bodyPr spcFirstLastPara="1" wrap="square" lIns="0" tIns="0" rIns="0" bIns="0" anchor="t" anchorCtr="0">
            <a:noAutofit/>
          </a:bodyPr>
          <a:lstStyle/>
          <a:p>
            <a:pPr marL="457200" lvl="0" indent="-330200" algn="l" rtl="0">
              <a:lnSpc>
                <a:spcPct val="115000"/>
              </a:lnSpc>
              <a:spcBef>
                <a:spcPts val="1100"/>
              </a:spcBef>
              <a:spcAft>
                <a:spcPts val="0"/>
              </a:spcAft>
              <a:buSzPts val="1600"/>
              <a:buChar char="●"/>
            </a:pPr>
            <a:r>
              <a:rPr lang="en" sz="1600"/>
              <a:t>Defining personal and company values</a:t>
            </a:r>
            <a:endParaRPr sz="1600"/>
          </a:p>
          <a:p>
            <a:pPr marL="457200" lvl="0" indent="-330200" algn="l" rtl="0">
              <a:lnSpc>
                <a:spcPct val="115000"/>
              </a:lnSpc>
              <a:spcBef>
                <a:spcPts val="2000"/>
              </a:spcBef>
              <a:spcAft>
                <a:spcPts val="0"/>
              </a:spcAft>
              <a:buSzPts val="1600"/>
              <a:buChar char="●"/>
            </a:pPr>
            <a:r>
              <a:rPr lang="en" sz="1600"/>
              <a:t>Integrating the values into our daily work</a:t>
            </a:r>
            <a:endParaRPr sz="1600"/>
          </a:p>
          <a:p>
            <a:pPr marL="457200" lvl="0" indent="-330200" algn="l" rtl="0">
              <a:lnSpc>
                <a:spcPct val="115000"/>
              </a:lnSpc>
              <a:spcBef>
                <a:spcPts val="2000"/>
              </a:spcBef>
              <a:spcAft>
                <a:spcPts val="0"/>
              </a:spcAft>
              <a:buSzPts val="1600"/>
              <a:buChar char="●"/>
            </a:pPr>
            <a:r>
              <a:rPr lang="en" sz="1600"/>
              <a:t>Next steps and action points</a:t>
            </a:r>
            <a:endParaRPr sz="1600"/>
          </a:p>
          <a:p>
            <a:pPr marL="495300" lvl="0" indent="0" algn="l" rtl="0">
              <a:lnSpc>
                <a:spcPct val="115000"/>
              </a:lnSpc>
              <a:spcBef>
                <a:spcPts val="2000"/>
              </a:spcBef>
              <a:spcAft>
                <a:spcPts val="2000"/>
              </a:spcAft>
              <a:buSzPts val="1200"/>
              <a:buNone/>
            </a:pPr>
            <a:endParaRPr sz="1600"/>
          </a:p>
        </p:txBody>
      </p:sp>
      <p:sp>
        <p:nvSpPr>
          <p:cNvPr id="82" name="Google Shape;82;p6"/>
          <p:cNvSpPr txBox="1">
            <a:spLocks noGrp="1"/>
          </p:cNvSpPr>
          <p:nvPr>
            <p:ph type="subTitle" idx="2"/>
          </p:nvPr>
        </p:nvSpPr>
        <p:spPr>
          <a:xfrm>
            <a:off x="411225" y="1764000"/>
            <a:ext cx="4863000" cy="360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1100"/>
              </a:spcBef>
              <a:spcAft>
                <a:spcPts val="0"/>
              </a:spcAft>
              <a:buSzPts val="1500"/>
              <a:buNone/>
            </a:pPr>
            <a:r>
              <a:rPr lang="en" sz="1600"/>
              <a:t>What we will cover today:</a:t>
            </a:r>
            <a:endParaRPr sz="1600"/>
          </a:p>
          <a:p>
            <a:pPr marL="0" lvl="0" indent="0" algn="l" rtl="0">
              <a:lnSpc>
                <a:spcPct val="125000"/>
              </a:lnSpc>
              <a:spcBef>
                <a:spcPts val="1100"/>
              </a:spcBef>
              <a:spcAft>
                <a:spcPts val="0"/>
              </a:spcAft>
              <a:buSzPts val="1500"/>
              <a:buNone/>
            </a:pPr>
            <a:endParaRPr sz="1600"/>
          </a:p>
        </p:txBody>
      </p:sp>
      <p:pic>
        <p:nvPicPr>
          <p:cNvPr id="83" name="Google Shape;83;p6"/>
          <p:cNvPicPr preferRelativeResize="0"/>
          <p:nvPr/>
        </p:nvPicPr>
        <p:blipFill>
          <a:blip r:embed="rId3">
            <a:alphaModFix/>
          </a:blip>
          <a:stretch>
            <a:fillRect/>
          </a:stretch>
        </p:blipFill>
        <p:spPr>
          <a:xfrm>
            <a:off x="5997675" y="2751251"/>
            <a:ext cx="4282975" cy="4282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7"/>
          <p:cNvSpPr txBox="1">
            <a:spLocks noGrp="1"/>
          </p:cNvSpPr>
          <p:nvPr>
            <p:ph type="title"/>
          </p:nvPr>
        </p:nvSpPr>
        <p:spPr>
          <a:xfrm>
            <a:off x="430225" y="525000"/>
            <a:ext cx="9699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
              <a:t>Identifying Our Top Three Personal Values | </a:t>
            </a:r>
            <a:r>
              <a:rPr lang="en" sz="1700" b="1" i="1">
                <a:solidFill>
                  <a:schemeClr val="accent2"/>
                </a:solidFill>
              </a:rPr>
              <a:t>Individual activity</a:t>
            </a:r>
            <a:endParaRPr/>
          </a:p>
        </p:txBody>
      </p:sp>
      <p:sp>
        <p:nvSpPr>
          <p:cNvPr id="89" name="Google Shape;89;p7"/>
          <p:cNvSpPr txBox="1">
            <a:spLocks noGrp="1"/>
          </p:cNvSpPr>
          <p:nvPr>
            <p:ph type="body" idx="1"/>
          </p:nvPr>
        </p:nvSpPr>
        <p:spPr>
          <a:xfrm>
            <a:off x="419800" y="1763750"/>
            <a:ext cx="2337600" cy="5271300"/>
          </a:xfrm>
          <a:prstGeom prst="rect">
            <a:avLst/>
          </a:prstGeom>
          <a:noFill/>
          <a:ln>
            <a:noFill/>
          </a:ln>
        </p:spPr>
        <p:txBody>
          <a:bodyPr spcFirstLastPara="1" wrap="square" lIns="0" tIns="0" rIns="0" bIns="0" anchor="t" anchorCtr="0">
            <a:noAutofit/>
          </a:bodyPr>
          <a:lstStyle/>
          <a:p>
            <a:pPr marL="457200" lvl="0" indent="-330200" algn="l" rtl="0">
              <a:lnSpc>
                <a:spcPct val="130000"/>
              </a:lnSpc>
              <a:spcBef>
                <a:spcPts val="1100"/>
              </a:spcBef>
              <a:spcAft>
                <a:spcPts val="0"/>
              </a:spcAft>
              <a:buClr>
                <a:schemeClr val="dk1"/>
              </a:buClr>
              <a:buSzPts val="1600"/>
              <a:buChar char="❏"/>
            </a:pPr>
            <a:r>
              <a:rPr lang="en" sz="1600">
                <a:solidFill>
                  <a:schemeClr val="dk1"/>
                </a:solidFill>
              </a:rPr>
              <a:t>Authenticity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Achievement</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Adventure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Authority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Autonomy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Balance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Beauty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Boldness</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Compassion</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Challenge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Citizenship</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Community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Competency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Contribution</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Creativity</a:t>
            </a:r>
            <a:endParaRPr sz="1600">
              <a:solidFill>
                <a:schemeClr val="dk1"/>
              </a:solidFill>
            </a:endParaRPr>
          </a:p>
          <a:p>
            <a:pPr marL="0" lvl="0" indent="0" algn="l" rtl="0">
              <a:lnSpc>
                <a:spcPct val="130000"/>
              </a:lnSpc>
              <a:spcBef>
                <a:spcPts val="1100"/>
              </a:spcBef>
              <a:spcAft>
                <a:spcPts val="0"/>
              </a:spcAft>
              <a:buSzPts val="1200"/>
              <a:buNone/>
            </a:pPr>
            <a:endParaRPr sz="1600">
              <a:solidFill>
                <a:schemeClr val="dk1"/>
              </a:solidFill>
            </a:endParaRPr>
          </a:p>
        </p:txBody>
      </p:sp>
      <p:sp>
        <p:nvSpPr>
          <p:cNvPr id="90" name="Google Shape;90;p7"/>
          <p:cNvSpPr txBox="1">
            <a:spLocks noGrp="1"/>
          </p:cNvSpPr>
          <p:nvPr>
            <p:ph type="body" idx="1"/>
          </p:nvPr>
        </p:nvSpPr>
        <p:spPr>
          <a:xfrm>
            <a:off x="2916250" y="1763750"/>
            <a:ext cx="2337600" cy="5271300"/>
          </a:xfrm>
          <a:prstGeom prst="rect">
            <a:avLst/>
          </a:prstGeom>
          <a:noFill/>
          <a:ln>
            <a:noFill/>
          </a:ln>
        </p:spPr>
        <p:txBody>
          <a:bodyPr spcFirstLastPara="1" wrap="square" lIns="0" tIns="0" rIns="0" bIns="0" anchor="t" anchorCtr="0">
            <a:noAutofit/>
          </a:bodyPr>
          <a:lstStyle/>
          <a:p>
            <a:pPr marL="457200" lvl="0" indent="-330200" algn="l" rtl="0">
              <a:lnSpc>
                <a:spcPct val="130000"/>
              </a:lnSpc>
              <a:spcBef>
                <a:spcPts val="1100"/>
              </a:spcBef>
              <a:spcAft>
                <a:spcPts val="0"/>
              </a:spcAft>
              <a:buClr>
                <a:schemeClr val="dk1"/>
              </a:buClr>
              <a:buSzPts val="1600"/>
              <a:buChar char="❏"/>
            </a:pPr>
            <a:r>
              <a:rPr lang="en" sz="1600">
                <a:solidFill>
                  <a:schemeClr val="dk1"/>
                </a:solidFill>
              </a:rPr>
              <a:t>Curiosity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Determination</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Fairness</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Faith</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Fame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Friendships</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Fun</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Growth</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Happiness</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Honesty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Humor</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Influence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Inner harmony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Justice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Kindness</a:t>
            </a:r>
            <a:endParaRPr sz="1600">
              <a:solidFill>
                <a:schemeClr val="dk1"/>
              </a:solidFill>
            </a:endParaRPr>
          </a:p>
        </p:txBody>
      </p:sp>
      <p:sp>
        <p:nvSpPr>
          <p:cNvPr id="91" name="Google Shape;91;p7"/>
          <p:cNvSpPr txBox="1">
            <a:spLocks noGrp="1"/>
          </p:cNvSpPr>
          <p:nvPr>
            <p:ph type="body" idx="1"/>
          </p:nvPr>
        </p:nvSpPr>
        <p:spPr>
          <a:xfrm>
            <a:off x="5440375" y="1763750"/>
            <a:ext cx="2337600" cy="5271300"/>
          </a:xfrm>
          <a:prstGeom prst="rect">
            <a:avLst/>
          </a:prstGeom>
          <a:noFill/>
          <a:ln>
            <a:noFill/>
          </a:ln>
        </p:spPr>
        <p:txBody>
          <a:bodyPr spcFirstLastPara="1" wrap="square" lIns="0" tIns="0" rIns="0" bIns="0" anchor="t" anchorCtr="0">
            <a:noAutofit/>
          </a:bodyPr>
          <a:lstStyle/>
          <a:p>
            <a:pPr marL="457200" lvl="0" indent="-330200" algn="l" rtl="0">
              <a:lnSpc>
                <a:spcPct val="130000"/>
              </a:lnSpc>
              <a:spcBef>
                <a:spcPts val="1100"/>
              </a:spcBef>
              <a:spcAft>
                <a:spcPts val="0"/>
              </a:spcAft>
              <a:buClr>
                <a:schemeClr val="dk1"/>
              </a:buClr>
              <a:buSzPts val="1600"/>
              <a:buChar char="❏"/>
            </a:pPr>
            <a:r>
              <a:rPr lang="en" sz="1600">
                <a:solidFill>
                  <a:schemeClr val="dk1"/>
                </a:solidFill>
              </a:rPr>
              <a:t>Knowledge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Leadership</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Learning</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Love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Loyalty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Meaningful work</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Openness</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Optimism</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Peace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Pleasure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Poise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Popularity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Recognition</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Religion</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Reputation</a:t>
            </a:r>
            <a:endParaRPr sz="1600">
              <a:solidFill>
                <a:schemeClr val="dk1"/>
              </a:solidFill>
            </a:endParaRPr>
          </a:p>
        </p:txBody>
      </p:sp>
      <p:sp>
        <p:nvSpPr>
          <p:cNvPr id="92" name="Google Shape;92;p7"/>
          <p:cNvSpPr txBox="1">
            <a:spLocks noGrp="1"/>
          </p:cNvSpPr>
          <p:nvPr>
            <p:ph type="body" idx="1"/>
          </p:nvPr>
        </p:nvSpPr>
        <p:spPr>
          <a:xfrm>
            <a:off x="7934325" y="1763750"/>
            <a:ext cx="2337600" cy="5271300"/>
          </a:xfrm>
          <a:prstGeom prst="rect">
            <a:avLst/>
          </a:prstGeom>
          <a:noFill/>
          <a:ln>
            <a:noFill/>
          </a:ln>
        </p:spPr>
        <p:txBody>
          <a:bodyPr spcFirstLastPara="1" wrap="square" lIns="0" tIns="0" rIns="0" bIns="0" anchor="t" anchorCtr="0">
            <a:noAutofit/>
          </a:bodyPr>
          <a:lstStyle/>
          <a:p>
            <a:pPr marL="457200" lvl="0" indent="-330200" algn="l" rtl="0">
              <a:lnSpc>
                <a:spcPct val="130000"/>
              </a:lnSpc>
              <a:spcBef>
                <a:spcPts val="1100"/>
              </a:spcBef>
              <a:spcAft>
                <a:spcPts val="0"/>
              </a:spcAft>
              <a:buClr>
                <a:schemeClr val="dk1"/>
              </a:buClr>
              <a:buSzPts val="1600"/>
              <a:buChar char="❏"/>
            </a:pPr>
            <a:r>
              <a:rPr lang="en" sz="1600">
                <a:solidFill>
                  <a:schemeClr val="dk1"/>
                </a:solidFill>
              </a:rPr>
              <a:t>Respect</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Responsibility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Security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Self-respect</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Service</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Spirituality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Stability</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Success</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Status</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Trustworthiness</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Wealth</a:t>
            </a:r>
            <a:endParaRPr sz="1600">
              <a:solidFill>
                <a:schemeClr val="dk1"/>
              </a:solidFill>
            </a:endParaRPr>
          </a:p>
          <a:p>
            <a:pPr marL="457200" lvl="0" indent="-330200" algn="l" rtl="0">
              <a:lnSpc>
                <a:spcPct val="130000"/>
              </a:lnSpc>
              <a:spcBef>
                <a:spcPts val="0"/>
              </a:spcBef>
              <a:spcAft>
                <a:spcPts val="0"/>
              </a:spcAft>
              <a:buClr>
                <a:schemeClr val="dk1"/>
              </a:buClr>
              <a:buSzPts val="1600"/>
              <a:buChar char="❏"/>
            </a:pPr>
            <a:r>
              <a:rPr lang="en" sz="1600">
                <a:solidFill>
                  <a:schemeClr val="dk1"/>
                </a:solidFill>
              </a:rPr>
              <a:t>Wisdom</a:t>
            </a:r>
            <a:endParaRPr sz="1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8"/>
          <p:cNvSpPr txBox="1">
            <a:spLocks noGrp="1"/>
          </p:cNvSpPr>
          <p:nvPr>
            <p:ph type="title"/>
          </p:nvPr>
        </p:nvSpPr>
        <p:spPr>
          <a:xfrm>
            <a:off x="430225" y="525000"/>
            <a:ext cx="91773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
              <a:t>Identifying Our Top Three Personal Values | </a:t>
            </a:r>
            <a:r>
              <a:rPr lang="en" sz="1700" b="1" i="1">
                <a:solidFill>
                  <a:schemeClr val="accent2"/>
                </a:solidFill>
              </a:rPr>
              <a:t>Group activity</a:t>
            </a:r>
            <a:r>
              <a:rPr lang="en"/>
              <a:t> </a:t>
            </a:r>
            <a:endParaRPr sz="2200" b="1" i="1">
              <a:solidFill>
                <a:schemeClr val="dk2"/>
              </a:solidFill>
            </a:endParaRPr>
          </a:p>
          <a:p>
            <a:pPr marL="0" lvl="0" indent="0" algn="l" rtl="0">
              <a:lnSpc>
                <a:spcPct val="90000"/>
              </a:lnSpc>
              <a:spcBef>
                <a:spcPts val="0"/>
              </a:spcBef>
              <a:spcAft>
                <a:spcPts val="0"/>
              </a:spcAft>
              <a:buSzPts val="2700"/>
              <a:buNone/>
            </a:pPr>
            <a:endParaRPr/>
          </a:p>
        </p:txBody>
      </p:sp>
      <p:graphicFrame>
        <p:nvGraphicFramePr>
          <p:cNvPr id="98" name="Google Shape;98;p8"/>
          <p:cNvGraphicFramePr/>
          <p:nvPr/>
        </p:nvGraphicFramePr>
        <p:xfrm>
          <a:off x="430225" y="1764000"/>
          <a:ext cx="9850425" cy="5271250"/>
        </p:xfrm>
        <a:graphic>
          <a:graphicData uri="http://schemas.openxmlformats.org/drawingml/2006/table">
            <a:tbl>
              <a:tblPr>
                <a:noFill/>
                <a:tableStyleId>{B99AC77F-4C58-4CE1-9B3C-BF450C95544E}</a:tableStyleId>
              </a:tblPr>
              <a:tblGrid>
                <a:gridCol w="1152225">
                  <a:extLst>
                    <a:ext uri="{9D8B030D-6E8A-4147-A177-3AD203B41FA5}">
                      <a16:colId xmlns:a16="http://schemas.microsoft.com/office/drawing/2014/main" val="20000"/>
                    </a:ext>
                  </a:extLst>
                </a:gridCol>
                <a:gridCol w="2899400">
                  <a:extLst>
                    <a:ext uri="{9D8B030D-6E8A-4147-A177-3AD203B41FA5}">
                      <a16:colId xmlns:a16="http://schemas.microsoft.com/office/drawing/2014/main" val="20001"/>
                    </a:ext>
                  </a:extLst>
                </a:gridCol>
                <a:gridCol w="2899400">
                  <a:extLst>
                    <a:ext uri="{9D8B030D-6E8A-4147-A177-3AD203B41FA5}">
                      <a16:colId xmlns:a16="http://schemas.microsoft.com/office/drawing/2014/main" val="20002"/>
                    </a:ext>
                  </a:extLst>
                </a:gridCol>
                <a:gridCol w="2899400">
                  <a:extLst>
                    <a:ext uri="{9D8B030D-6E8A-4147-A177-3AD203B41FA5}">
                      <a16:colId xmlns:a16="http://schemas.microsoft.com/office/drawing/2014/main" val="20003"/>
                    </a:ext>
                  </a:extLst>
                </a:gridCol>
              </a:tblGrid>
              <a:tr h="3860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solidFill>
                          <a:schemeClr val="dk1"/>
                        </a:solidFill>
                        <a:latin typeface="IBM Plex Sans Condensed"/>
                        <a:ea typeface="IBM Plex Sans Condensed"/>
                        <a:cs typeface="IBM Plex Sans Condensed"/>
                        <a:sym typeface="IBM Plex Sans Condensed"/>
                      </a:endParaRPr>
                    </a:p>
                  </a:txBody>
                  <a:tcPr marL="88900" marR="88900" marT="88900" marB="88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Value 1</a:t>
                      </a:r>
                      <a:endParaRPr sz="1200" b="1" u="none" strike="noStrike" cap="none">
                        <a:solidFill>
                          <a:schemeClr val="dk1"/>
                        </a:solidFill>
                        <a:latin typeface="IBM Plex Sans Condensed"/>
                        <a:ea typeface="IBM Plex Sans Condensed"/>
                        <a:cs typeface="IBM Plex Sans Condensed"/>
                        <a:sym typeface="IBM Plex Sans Condensed"/>
                      </a:endParaRPr>
                    </a:p>
                  </a:txBody>
                  <a:tcPr marL="88900" marR="88900" marT="88900" marB="88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Value 2</a:t>
                      </a:r>
                      <a:endParaRPr sz="1200" b="1" u="none" strike="noStrike" cap="none">
                        <a:solidFill>
                          <a:schemeClr val="dk1"/>
                        </a:solidFill>
                        <a:latin typeface="IBM Plex Sans Condensed"/>
                        <a:ea typeface="IBM Plex Sans Condensed"/>
                        <a:cs typeface="IBM Plex Sans Condensed"/>
                        <a:sym typeface="IBM Plex Sans Condensed"/>
                      </a:endParaRPr>
                    </a:p>
                  </a:txBody>
                  <a:tcPr marL="88900" marR="88900" marT="88900" marB="88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Value 3</a:t>
                      </a:r>
                      <a:endParaRPr sz="1200" b="1" u="none" strike="noStrike" cap="none">
                        <a:solidFill>
                          <a:schemeClr val="dk1"/>
                        </a:solidFill>
                        <a:latin typeface="IBM Plex Sans Condensed"/>
                        <a:ea typeface="IBM Plex Sans Condensed"/>
                        <a:cs typeface="IBM Plex Sans Condensed"/>
                        <a:sym typeface="IBM Plex Sans Condensed"/>
                      </a:endParaRPr>
                    </a:p>
                  </a:txBody>
                  <a:tcPr marL="88900" marR="88900" marT="88900" marB="88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142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Person A</a:t>
                      </a:r>
                      <a:endParaRPr sz="1200" b="1" u="none" strike="noStrike" cap="none">
                        <a:solidFill>
                          <a:schemeClr val="dk1"/>
                        </a:solidFill>
                        <a:latin typeface="IBM Plex Sans Condensed"/>
                        <a:ea typeface="IBM Plex Sans Condensed"/>
                        <a:cs typeface="IBM Plex Sans Condensed"/>
                        <a:sym typeface="IBM Plex Sans Condensed"/>
                      </a:endParaRPr>
                    </a:p>
                  </a:txBody>
                  <a:tcPr marL="88900" marR="88900" marT="88900" marB="88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142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Person B</a:t>
                      </a:r>
                      <a:endParaRPr sz="1200" b="1" u="none" strike="noStrike" cap="none">
                        <a:solidFill>
                          <a:schemeClr val="dk1"/>
                        </a:solidFill>
                        <a:latin typeface="IBM Plex Sans Condensed"/>
                        <a:ea typeface="IBM Plex Sans Condensed"/>
                        <a:cs typeface="IBM Plex Sans Condensed"/>
                        <a:sym typeface="IBM Plex Sans Condensed"/>
                      </a:endParaRPr>
                    </a:p>
                  </a:txBody>
                  <a:tcPr marL="88900" marR="88900" marT="88900" marB="88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142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Person C</a:t>
                      </a:r>
                      <a:endParaRPr sz="1200" b="1" u="none" strike="noStrike" cap="none">
                        <a:solidFill>
                          <a:schemeClr val="dk1"/>
                        </a:solidFill>
                        <a:latin typeface="IBM Plex Sans Condensed"/>
                        <a:ea typeface="IBM Plex Sans Condensed"/>
                        <a:cs typeface="IBM Plex Sans Condensed"/>
                        <a:sym typeface="IBM Plex Sans Condensed"/>
                      </a:endParaRPr>
                    </a:p>
                  </a:txBody>
                  <a:tcPr marL="88900" marR="88900" marT="88900" marB="88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142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Person D</a:t>
                      </a:r>
                      <a:endParaRPr sz="1200" b="1" u="none" strike="noStrike" cap="none">
                        <a:solidFill>
                          <a:schemeClr val="dk1"/>
                        </a:solidFill>
                        <a:latin typeface="IBM Plex Sans Condensed"/>
                        <a:ea typeface="IBM Plex Sans Condensed"/>
                        <a:cs typeface="IBM Plex Sans Condensed"/>
                        <a:sym typeface="IBM Plex Sans Condensed"/>
                      </a:endParaRPr>
                    </a:p>
                  </a:txBody>
                  <a:tcPr marL="88900" marR="88900" marT="88900" marB="88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142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Person E</a:t>
                      </a:r>
                      <a:endParaRPr sz="1200" b="1" u="none" strike="noStrike" cap="none">
                        <a:solidFill>
                          <a:schemeClr val="dk1"/>
                        </a:solidFill>
                        <a:latin typeface="IBM Plex Sans Condensed"/>
                        <a:ea typeface="IBM Plex Sans Condensed"/>
                        <a:cs typeface="IBM Plex Sans Condensed"/>
                        <a:sym typeface="IBM Plex Sans Condensed"/>
                      </a:endParaRPr>
                    </a:p>
                  </a:txBody>
                  <a:tcPr marL="88900" marR="88900" marT="88900" marB="88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142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solidFill>
                            <a:schemeClr val="dk1"/>
                          </a:solidFill>
                          <a:latin typeface="IBM Plex Sans Condensed"/>
                          <a:ea typeface="IBM Plex Sans Condensed"/>
                          <a:cs typeface="IBM Plex Sans Condensed"/>
                          <a:sym typeface="IBM Plex Sans Condensed"/>
                        </a:rPr>
                        <a:t>Person F</a:t>
                      </a:r>
                      <a:endParaRPr sz="1200" b="1" u="none" strike="noStrike" cap="none">
                        <a:solidFill>
                          <a:schemeClr val="dk1"/>
                        </a:solidFill>
                        <a:latin typeface="IBM Plex Sans Condensed"/>
                        <a:ea typeface="IBM Plex Sans Condensed"/>
                        <a:cs typeface="IBM Plex Sans Condensed"/>
                        <a:sym typeface="IBM Plex Sans Condensed"/>
                      </a:endParaRPr>
                    </a:p>
                  </a:txBody>
                  <a:tcPr marL="88900" marR="88900" marT="88900" marB="889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latin typeface="IBM Plex Sans"/>
                        <a:ea typeface="IBM Plex Sans"/>
                        <a:cs typeface="IBM Plex Sans"/>
                        <a:sym typeface="IBM Plex Sans"/>
                      </a:endParaRPr>
                    </a:p>
                  </a:txBody>
                  <a:tcPr marL="88900" marR="88900" marT="88900" marB="889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title"/>
          </p:nvPr>
        </p:nvSpPr>
        <p:spPr>
          <a:xfrm>
            <a:off x="430227" y="525001"/>
            <a:ext cx="8325600" cy="76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700"/>
              <a:buFont typeface="IBM Plex Sans"/>
              <a:buNone/>
            </a:pPr>
            <a:r>
              <a:rPr lang="en"/>
              <a:t>Defining Company Values | </a:t>
            </a:r>
            <a:r>
              <a:rPr lang="en" sz="1700" b="1" i="1">
                <a:solidFill>
                  <a:srgbClr val="5D5CFF"/>
                </a:solidFill>
              </a:rPr>
              <a:t>Discussion</a:t>
            </a:r>
            <a:endParaRPr>
              <a:solidFill>
                <a:srgbClr val="5D5CFF"/>
              </a:solidFill>
            </a:endParaRPr>
          </a:p>
          <a:p>
            <a:pPr marL="0" lvl="0" indent="0" algn="l" rtl="0">
              <a:lnSpc>
                <a:spcPct val="90000"/>
              </a:lnSpc>
              <a:spcBef>
                <a:spcPts val="1200"/>
              </a:spcBef>
              <a:spcAft>
                <a:spcPts val="0"/>
              </a:spcAft>
              <a:buClr>
                <a:schemeClr val="dk1"/>
              </a:buClr>
              <a:buSzPts val="2700"/>
              <a:buFont typeface="IBM Plex Sans"/>
              <a:buNone/>
            </a:pPr>
            <a:endParaRPr sz="2200" b="1" i="1">
              <a:solidFill>
                <a:schemeClr val="accent2"/>
              </a:solidFill>
            </a:endParaRPr>
          </a:p>
          <a:p>
            <a:pPr marL="0" lvl="0" indent="0" algn="l" rtl="0">
              <a:lnSpc>
                <a:spcPct val="90000"/>
              </a:lnSpc>
              <a:spcBef>
                <a:spcPts val="1200"/>
              </a:spcBef>
              <a:spcAft>
                <a:spcPts val="1200"/>
              </a:spcAft>
              <a:buSzPts val="2700"/>
              <a:buNone/>
            </a:pPr>
            <a:endParaRPr/>
          </a:p>
        </p:txBody>
      </p:sp>
      <p:graphicFrame>
        <p:nvGraphicFramePr>
          <p:cNvPr id="104" name="Google Shape;104;p9"/>
          <p:cNvGraphicFramePr/>
          <p:nvPr/>
        </p:nvGraphicFramePr>
        <p:xfrm>
          <a:off x="430225" y="1763725"/>
          <a:ext cx="3000000" cy="3000000"/>
        </p:xfrm>
        <a:graphic>
          <a:graphicData uri="http://schemas.openxmlformats.org/drawingml/2006/table">
            <a:tbl>
              <a:tblPr>
                <a:noFill/>
                <a:tableStyleId>{B99AC77F-4C58-4CE1-9B3C-BF450C95544E}</a:tableStyleId>
              </a:tblPr>
              <a:tblGrid>
                <a:gridCol w="2012250">
                  <a:extLst>
                    <a:ext uri="{9D8B030D-6E8A-4147-A177-3AD203B41FA5}">
                      <a16:colId xmlns:a16="http://schemas.microsoft.com/office/drawing/2014/main" val="20000"/>
                    </a:ext>
                  </a:extLst>
                </a:gridCol>
                <a:gridCol w="7838175">
                  <a:extLst>
                    <a:ext uri="{9D8B030D-6E8A-4147-A177-3AD203B41FA5}">
                      <a16:colId xmlns:a16="http://schemas.microsoft.com/office/drawing/2014/main" val="20001"/>
                    </a:ext>
                  </a:extLst>
                </a:gridCol>
              </a:tblGrid>
              <a:tr h="10542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IBM Plex Sans Cond Medm"/>
                          <a:ea typeface="IBM Plex Sans Cond Medm"/>
                          <a:cs typeface="IBM Plex Sans Cond Medm"/>
                          <a:sym typeface="IBM Plex Sans Condensed Medium"/>
                        </a:rPr>
                        <a:t>Describe your current company culture in five words.</a:t>
                      </a:r>
                      <a:endParaRPr sz="1200" u="none" strike="noStrike" cap="none">
                        <a:solidFill>
                          <a:schemeClr val="dk1"/>
                        </a:solidFill>
                        <a:latin typeface="IBM Plex Sans Cond Medm"/>
                        <a:ea typeface="IBM Plex Sans Cond Medm"/>
                        <a:cs typeface="IBM Plex Sans Cond Medm"/>
                        <a:sym typeface="IBM Plex Sans Condensed Medium"/>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highlight>
                          <a:srgbClr val="FFFFFF"/>
                        </a:highlight>
                        <a:latin typeface="IBM Plex Sans"/>
                        <a:ea typeface="IBM Plex Sans"/>
                        <a:cs typeface="IBM Plex Sans"/>
                        <a:sym typeface="IBM Plex Sans"/>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0542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IBM Plex Sans Cond Medm"/>
                          <a:ea typeface="IBM Plex Sans Cond Medm"/>
                          <a:cs typeface="IBM Plex Sans Cond Medm"/>
                          <a:sym typeface="IBM Plex Sans Condensed Medium"/>
                        </a:rPr>
                        <a:t>Describe the company</a:t>
                      </a:r>
                      <a:br>
                        <a:rPr lang="en" sz="1200" u="none" strike="noStrike" cap="none">
                          <a:solidFill>
                            <a:schemeClr val="dk1"/>
                          </a:solidFill>
                          <a:latin typeface="IBM Plex Sans Cond Medm"/>
                          <a:ea typeface="IBM Plex Sans Cond Medm"/>
                          <a:cs typeface="IBM Plex Sans Cond Medm"/>
                          <a:sym typeface="IBM Plex Sans Condensed Medium"/>
                        </a:rPr>
                      </a:br>
                      <a:r>
                        <a:rPr lang="en" sz="1200" u="none" strike="noStrike" cap="none">
                          <a:solidFill>
                            <a:schemeClr val="dk1"/>
                          </a:solidFill>
                          <a:latin typeface="IBM Plex Sans Cond Medm"/>
                          <a:ea typeface="IBM Plex Sans Cond Medm"/>
                          <a:cs typeface="IBM Plex Sans Cond Medm"/>
                          <a:sym typeface="IBM Plex Sans Condensed Medium"/>
                        </a:rPr>
                        <a:t>culture that you feel can support scale.</a:t>
                      </a:r>
                      <a:endParaRPr sz="1200" u="none" strike="noStrike" cap="none">
                        <a:solidFill>
                          <a:schemeClr val="dk1"/>
                        </a:solidFill>
                        <a:latin typeface="IBM Plex Sans Cond Medm"/>
                        <a:ea typeface="IBM Plex Sans Cond Medm"/>
                        <a:cs typeface="IBM Plex Sans Cond Medm"/>
                        <a:sym typeface="IBM Plex Sans Condensed Medium"/>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highlight>
                          <a:srgbClr val="FFFFFF"/>
                        </a:highlight>
                        <a:latin typeface="IBM Plex Sans"/>
                        <a:ea typeface="IBM Plex Sans"/>
                        <a:cs typeface="IBM Plex Sans"/>
                        <a:sym typeface="IBM Plex Sans"/>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542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IBM Plex Sans Cond Medm"/>
                          <a:ea typeface="IBM Plex Sans Cond Medm"/>
                          <a:cs typeface="IBM Plex Sans Cond Medm"/>
                          <a:sym typeface="IBM Plex Sans Condensed Medium"/>
                        </a:rPr>
                        <a:t>How do we want to</a:t>
                      </a:r>
                      <a:br>
                        <a:rPr lang="en" sz="1200" u="none" strike="noStrike" cap="none">
                          <a:solidFill>
                            <a:schemeClr val="dk1"/>
                          </a:solidFill>
                          <a:latin typeface="IBM Plex Sans Cond Medm"/>
                          <a:ea typeface="IBM Plex Sans Cond Medm"/>
                          <a:cs typeface="IBM Plex Sans Cond Medm"/>
                          <a:sym typeface="IBM Plex Sans Condensed Medium"/>
                        </a:rPr>
                      </a:br>
                      <a:r>
                        <a:rPr lang="en" sz="1200" u="none" strike="noStrike" cap="none">
                          <a:solidFill>
                            <a:schemeClr val="dk1"/>
                          </a:solidFill>
                          <a:latin typeface="IBM Plex Sans Cond Medm"/>
                          <a:ea typeface="IBM Plex Sans Cond Medm"/>
                          <a:cs typeface="IBM Plex Sans Cond Medm"/>
                          <a:sym typeface="IBM Plex Sans Condensed Medium"/>
                        </a:rPr>
                        <a:t>work together?</a:t>
                      </a:r>
                      <a:endParaRPr sz="1200" u="none" strike="noStrike" cap="none">
                        <a:solidFill>
                          <a:schemeClr val="dk1"/>
                        </a:solidFill>
                        <a:latin typeface="IBM Plex Sans Cond Medm"/>
                        <a:ea typeface="IBM Plex Sans Cond Medm"/>
                        <a:cs typeface="IBM Plex Sans Cond Medm"/>
                        <a:sym typeface="IBM Plex Sans Condensed Medium"/>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highlight>
                          <a:srgbClr val="FFFFFF"/>
                        </a:highlight>
                        <a:latin typeface="IBM Plex Sans"/>
                        <a:ea typeface="IBM Plex Sans"/>
                        <a:cs typeface="IBM Plex Sans"/>
                        <a:sym typeface="IBM Plex Sans"/>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542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IBM Plex Sans Cond Medm"/>
                          <a:ea typeface="IBM Plex Sans Cond Medm"/>
                          <a:cs typeface="IBM Plex Sans Cond Medm"/>
                          <a:sym typeface="IBM Plex Sans Condensed Medium"/>
                        </a:rPr>
                        <a:t>How do we want to present ourselves</a:t>
                      </a:r>
                      <a:br>
                        <a:rPr lang="en" sz="1200" u="none" strike="noStrike" cap="none">
                          <a:solidFill>
                            <a:schemeClr val="dk1"/>
                          </a:solidFill>
                          <a:latin typeface="IBM Plex Sans Cond Medm"/>
                          <a:ea typeface="IBM Plex Sans Cond Medm"/>
                          <a:cs typeface="IBM Plex Sans Cond Medm"/>
                          <a:sym typeface="IBM Plex Sans Condensed Medium"/>
                        </a:rPr>
                      </a:br>
                      <a:r>
                        <a:rPr lang="en" sz="1200" u="none" strike="noStrike" cap="none">
                          <a:solidFill>
                            <a:schemeClr val="dk1"/>
                          </a:solidFill>
                          <a:latin typeface="IBM Plex Sans Cond Medm"/>
                          <a:ea typeface="IBM Plex Sans Cond Medm"/>
                          <a:cs typeface="IBM Plex Sans Cond Medm"/>
                          <a:sym typeface="IBM Plex Sans Condensed Medium"/>
                        </a:rPr>
                        <a:t>to the world?</a:t>
                      </a:r>
                      <a:endParaRPr sz="1200" u="none" strike="noStrike" cap="none">
                        <a:solidFill>
                          <a:schemeClr val="dk1"/>
                        </a:solidFill>
                        <a:latin typeface="IBM Plex Sans Cond Medm"/>
                        <a:ea typeface="IBM Plex Sans Cond Medm"/>
                        <a:cs typeface="IBM Plex Sans Cond Medm"/>
                        <a:sym typeface="IBM Plex Sans Condensed Medium"/>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highlight>
                          <a:srgbClr val="FFFFFF"/>
                        </a:highlight>
                        <a:latin typeface="IBM Plex Sans"/>
                        <a:ea typeface="IBM Plex Sans"/>
                        <a:cs typeface="IBM Plex Sans"/>
                        <a:sym typeface="IBM Plex Sans"/>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054250">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IBM Plex Sans Cond Medm"/>
                          <a:ea typeface="IBM Plex Sans Cond Medm"/>
                          <a:cs typeface="IBM Plex Sans Cond Medm"/>
                          <a:sym typeface="IBM Plex Sans Condensed Medium"/>
                        </a:rPr>
                        <a:t>What is our commitment to the company and our customers?</a:t>
                      </a:r>
                      <a:endParaRPr sz="1200" u="none" strike="noStrike" cap="none">
                        <a:solidFill>
                          <a:schemeClr val="dk1"/>
                        </a:solidFill>
                        <a:latin typeface="IBM Plex Sans Cond Medm"/>
                        <a:ea typeface="IBM Plex Sans Cond Medm"/>
                        <a:cs typeface="IBM Plex Sans Cond Medm"/>
                        <a:sym typeface="IBM Plex Sans Condensed Medium"/>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chemeClr val="dk1"/>
                        </a:solidFill>
                        <a:highlight>
                          <a:srgbClr val="FFFFFF"/>
                        </a:highlight>
                        <a:latin typeface="IBM Plex Sans"/>
                        <a:ea typeface="IBM Plex Sans"/>
                        <a:cs typeface="IBM Plex Sans"/>
                        <a:sym typeface="IBM Plex Sans"/>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AIHR Color Palette">
      <a:dk1>
        <a:srgbClr val="30206B"/>
      </a:dk1>
      <a:lt1>
        <a:srgbClr val="FFFFFF"/>
      </a:lt1>
      <a:dk2>
        <a:srgbClr val="1EBBF0"/>
      </a:dk2>
      <a:lt2>
        <a:srgbClr val="E9FAFF"/>
      </a:lt2>
      <a:accent1>
        <a:srgbClr val="B0E7FF"/>
      </a:accent1>
      <a:accent2>
        <a:srgbClr val="5D5CFF"/>
      </a:accent2>
      <a:accent3>
        <a:srgbClr val="00A0AF"/>
      </a:accent3>
      <a:accent4>
        <a:srgbClr val="FFAB00"/>
      </a:accent4>
      <a:accent5>
        <a:srgbClr val="F35C0F"/>
      </a:accent5>
      <a:accent6>
        <a:srgbClr val="E32C34"/>
      </a:accent6>
      <a:hlink>
        <a:srgbClr val="1EBBF0"/>
      </a:hlink>
      <a:folHlink>
        <a:srgbClr val="3020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1763</Words>
  <Application>Microsoft Macintosh PowerPoint</Application>
  <PresentationFormat>Custom</PresentationFormat>
  <Paragraphs>229</Paragraphs>
  <Slides>14</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Arial</vt:lpstr>
      <vt:lpstr>Courier New</vt:lpstr>
      <vt:lpstr>Bitter</vt:lpstr>
      <vt:lpstr>IBM Plex Sans Cond Medm</vt:lpstr>
      <vt:lpstr>Bitter Light</vt:lpstr>
      <vt:lpstr>IBM Plex Sans Light</vt:lpstr>
      <vt:lpstr>IBM Plex Sans SemiBold</vt:lpstr>
      <vt:lpstr>IBM Plex Mono</vt:lpstr>
      <vt:lpstr>IBM Plex Sans</vt:lpstr>
      <vt:lpstr>Calibri</vt:lpstr>
      <vt:lpstr>IBM Plex Mono Medium</vt:lpstr>
      <vt:lpstr>IBM Plex Sans Medium</vt:lpstr>
      <vt:lpstr>IBM Plex Sans Condensed</vt:lpstr>
      <vt:lpstr>Office Theme</vt:lpstr>
      <vt:lpstr>PowerPoint Presentation</vt:lpstr>
      <vt:lpstr>Trainers Guide | Introduction  </vt:lpstr>
      <vt:lpstr>Trainers Guide | Session agenda  </vt:lpstr>
      <vt:lpstr>PowerPoint Presentation</vt:lpstr>
      <vt:lpstr>Introduction</vt:lpstr>
      <vt:lpstr>Session Agenda </vt:lpstr>
      <vt:lpstr>Identifying Our Top Three Personal Values | Individual activity</vt:lpstr>
      <vt:lpstr>Identifying Our Top Three Personal Values | Group activity  </vt:lpstr>
      <vt:lpstr>Defining Company Values | Discussion  </vt:lpstr>
      <vt:lpstr>Defining Company Values | Activity  </vt:lpstr>
      <vt:lpstr>Final Three Values and Behaviors | Example  </vt:lpstr>
      <vt:lpstr>Final Three Values and Behaviors | Template </vt:lpstr>
      <vt:lpstr>Integrating Values Into Daily Work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lea.hemm</cp:lastModifiedBy>
  <cp:revision>1</cp:revision>
  <dcterms:modified xsi:type="dcterms:W3CDTF">2023-07-04T14:30:43Z</dcterms:modified>
</cp:coreProperties>
</file>